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4" r:id="rId5"/>
    <p:sldId id="265" r:id="rId6"/>
    <p:sldId id="266" r:id="rId7"/>
    <p:sldId id="274" r:id="rId8"/>
    <p:sldId id="275" r:id="rId9"/>
    <p:sldId id="261" r:id="rId10"/>
    <p:sldId id="276" r:id="rId11"/>
    <p:sldId id="262" r:id="rId12"/>
    <p:sldId id="263" r:id="rId13"/>
    <p:sldId id="27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5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AC143A-8E95-4C1D-816D-22145FE9B363}" type="doc">
      <dgm:prSet loTypeId="urn:microsoft.com/office/officeart/2005/8/layout/cycle7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i-FI"/>
        </a:p>
      </dgm:t>
    </dgm:pt>
    <dgm:pt modelId="{EC9C274D-C158-45F3-A2A3-D29590503191}">
      <dgm:prSet phldrT="[Teksti]" custT="1"/>
      <dgm:spPr/>
      <dgm:t>
        <a:bodyPr/>
        <a:lstStyle/>
        <a:p>
          <a:r>
            <a:rPr lang="fi-FI" sz="1600" b="1" dirty="0"/>
            <a:t>Perhe ja lähiverkosto</a:t>
          </a:r>
        </a:p>
        <a:p>
          <a:r>
            <a:rPr lang="fi-FI" sz="1600" b="1" dirty="0"/>
            <a:t>Motivaatio</a:t>
          </a:r>
        </a:p>
        <a:p>
          <a:r>
            <a:rPr lang="fi-FI" sz="1600" b="1" dirty="0"/>
            <a:t>Luottamus</a:t>
          </a:r>
        </a:p>
        <a:p>
          <a:r>
            <a:rPr lang="fi-FI" sz="1600" b="1" dirty="0"/>
            <a:t>Yksinäisyys</a:t>
          </a:r>
        </a:p>
        <a:p>
          <a:r>
            <a:rPr lang="fi-FI" sz="1600" b="1" dirty="0"/>
            <a:t>Turvallisuus/ turvattomuus</a:t>
          </a:r>
        </a:p>
        <a:p>
          <a:r>
            <a:rPr lang="fi-FI" sz="1600" b="1" dirty="0"/>
            <a:t>Avoimuus</a:t>
          </a:r>
        </a:p>
        <a:p>
          <a:r>
            <a:rPr lang="fi-FI" sz="1600" b="1" dirty="0"/>
            <a:t>Vastuu</a:t>
          </a:r>
        </a:p>
      </dgm:t>
    </dgm:pt>
    <dgm:pt modelId="{270DC6C1-CDFF-4F44-BA58-E4398D62E0CC}" type="parTrans" cxnId="{93F36DE9-4599-4BE7-A3BA-15523296D748}">
      <dgm:prSet/>
      <dgm:spPr/>
      <dgm:t>
        <a:bodyPr/>
        <a:lstStyle/>
        <a:p>
          <a:endParaRPr lang="fi-FI"/>
        </a:p>
      </dgm:t>
    </dgm:pt>
    <dgm:pt modelId="{5E6EAC77-BAB1-4A3C-ACBC-D3DEE6B27964}" type="sibTrans" cxnId="{93F36DE9-4599-4BE7-A3BA-15523296D748}">
      <dgm:prSet/>
      <dgm:spPr/>
      <dgm:t>
        <a:bodyPr/>
        <a:lstStyle/>
        <a:p>
          <a:endParaRPr lang="fi-FI"/>
        </a:p>
      </dgm:t>
    </dgm:pt>
    <dgm:pt modelId="{6D48A8CE-66CF-4F2A-920A-0A23AFE67AB9}">
      <dgm:prSet phldrT="[Teksti]" custT="1"/>
      <dgm:spPr/>
      <dgm:t>
        <a:bodyPr/>
        <a:lstStyle/>
        <a:p>
          <a:r>
            <a:rPr lang="fi-FI" sz="1600" b="1" dirty="0"/>
            <a:t>Sosiaalinen tuki ja ohjaus sekä vuorovaikutus</a:t>
          </a:r>
        </a:p>
        <a:p>
          <a:r>
            <a:rPr lang="fi-FI" sz="1600" b="1" dirty="0"/>
            <a:t>Arvostus</a:t>
          </a:r>
        </a:p>
        <a:p>
          <a:r>
            <a:rPr lang="fi-FI" sz="1600" b="1" dirty="0"/>
            <a:t>Turvallisuus</a:t>
          </a:r>
        </a:p>
        <a:p>
          <a:r>
            <a:rPr lang="fi-FI" sz="1600" b="1" dirty="0"/>
            <a:t>Luottamus</a:t>
          </a:r>
        </a:p>
        <a:p>
          <a:r>
            <a:rPr lang="fi-FI" sz="1600" b="1" dirty="0"/>
            <a:t>Itsetunto</a:t>
          </a:r>
        </a:p>
        <a:p>
          <a:r>
            <a:rPr lang="fi-FI" sz="1600" b="1" dirty="0"/>
            <a:t>Motivaatio</a:t>
          </a:r>
        </a:p>
        <a:p>
          <a:r>
            <a:rPr lang="fi-FI" sz="1600" b="1" dirty="0"/>
            <a:t>Osallistuminen</a:t>
          </a:r>
        </a:p>
        <a:p>
          <a:r>
            <a:rPr lang="fi-FI" sz="1600" b="1" dirty="0"/>
            <a:t>Välittäminen</a:t>
          </a:r>
        </a:p>
        <a:p>
          <a:r>
            <a:rPr lang="fi-FI" sz="1600" b="1" dirty="0"/>
            <a:t>Yksilöllisyys</a:t>
          </a:r>
        </a:p>
        <a:p>
          <a:r>
            <a:rPr lang="fi-FI" sz="1600" b="1" dirty="0"/>
            <a:t>Kokonaisvaltaisuus</a:t>
          </a:r>
        </a:p>
      </dgm:t>
    </dgm:pt>
    <dgm:pt modelId="{7D007351-5198-4904-937C-62A68EC7EF74}" type="parTrans" cxnId="{E325A736-4DF3-4A1E-8862-75EED73B9B19}">
      <dgm:prSet/>
      <dgm:spPr/>
      <dgm:t>
        <a:bodyPr/>
        <a:lstStyle/>
        <a:p>
          <a:endParaRPr lang="fi-FI"/>
        </a:p>
      </dgm:t>
    </dgm:pt>
    <dgm:pt modelId="{59311C4B-FA1E-41B5-9E76-C14655C216BE}" type="sibTrans" cxnId="{E325A736-4DF3-4A1E-8862-75EED73B9B19}">
      <dgm:prSet/>
      <dgm:spPr/>
      <dgm:t>
        <a:bodyPr/>
        <a:lstStyle/>
        <a:p>
          <a:endParaRPr lang="fi-FI"/>
        </a:p>
      </dgm:t>
    </dgm:pt>
    <dgm:pt modelId="{9460D08B-7049-4A86-BFA3-552F7F6CC011}">
      <dgm:prSet phldrT="[Teksti]" custT="1"/>
      <dgm:spPr/>
      <dgm:t>
        <a:bodyPr/>
        <a:lstStyle/>
        <a:p>
          <a:r>
            <a:rPr lang="fi-FI" sz="1600" b="1" dirty="0"/>
            <a:t>Osallisuus ja toimijuus</a:t>
          </a:r>
        </a:p>
        <a:p>
          <a:r>
            <a:rPr lang="fi-FI" sz="1600" b="1" dirty="0"/>
            <a:t>Arvostus</a:t>
          </a:r>
        </a:p>
        <a:p>
          <a:r>
            <a:rPr lang="fi-FI" sz="1600" b="1" dirty="0"/>
            <a:t>Motivaatio</a:t>
          </a:r>
        </a:p>
        <a:p>
          <a:r>
            <a:rPr lang="fi-FI" sz="1600" b="1" dirty="0"/>
            <a:t>Yksilöllisyys</a:t>
          </a:r>
        </a:p>
        <a:p>
          <a:r>
            <a:rPr lang="fi-FI" sz="1600" b="1" dirty="0"/>
            <a:t>Osallistuminen</a:t>
          </a:r>
        </a:p>
        <a:p>
          <a:r>
            <a:rPr lang="fi-FI" sz="1600" b="1" dirty="0"/>
            <a:t>Kuuluminen</a:t>
          </a:r>
        </a:p>
        <a:p>
          <a:r>
            <a:rPr lang="fi-FI" sz="1600" b="1" dirty="0"/>
            <a:t>Kokemus</a:t>
          </a:r>
        </a:p>
        <a:p>
          <a:r>
            <a:rPr lang="fi-FI" sz="1600" b="1" dirty="0"/>
            <a:t>Itseymmärrys</a:t>
          </a:r>
        </a:p>
        <a:p>
          <a:r>
            <a:rPr lang="fi-FI" sz="1600" b="1" dirty="0"/>
            <a:t>Itsetunto</a:t>
          </a:r>
        </a:p>
      </dgm:t>
    </dgm:pt>
    <dgm:pt modelId="{C45882AB-46FB-4D7A-82E2-EBF7D1BC0856}" type="parTrans" cxnId="{7349F8EE-A279-48BA-8F98-AAFB50C3DF98}">
      <dgm:prSet/>
      <dgm:spPr/>
      <dgm:t>
        <a:bodyPr/>
        <a:lstStyle/>
        <a:p>
          <a:endParaRPr lang="fi-FI"/>
        </a:p>
      </dgm:t>
    </dgm:pt>
    <dgm:pt modelId="{71DA4714-95D2-4B9C-9476-D31E8855320F}" type="sibTrans" cxnId="{7349F8EE-A279-48BA-8F98-AAFB50C3DF98}">
      <dgm:prSet/>
      <dgm:spPr/>
      <dgm:t>
        <a:bodyPr/>
        <a:lstStyle/>
        <a:p>
          <a:endParaRPr lang="fi-FI"/>
        </a:p>
      </dgm:t>
    </dgm:pt>
    <dgm:pt modelId="{320B6671-280F-4C6A-81F2-78CF2B5073F2}" type="pres">
      <dgm:prSet presAssocID="{34AC143A-8E95-4C1D-816D-22145FE9B36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95755310-3D3E-4A59-AD7C-5C2EDC039CEA}" type="pres">
      <dgm:prSet presAssocID="{EC9C274D-C158-45F3-A2A3-D29590503191}" presName="node" presStyleLbl="node1" presStyleIdx="0" presStyleCnt="3" custScaleX="99248" custScaleY="204514" custRadScaleRad="55821" custRadScaleInc="9971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0ACBF2F-8B12-478E-8D89-D644C45A3561}" type="pres">
      <dgm:prSet presAssocID="{5E6EAC77-BAB1-4A3C-ACBC-D3DEE6B27964}" presName="sibTrans" presStyleLbl="sibTrans2D1" presStyleIdx="0" presStyleCnt="3"/>
      <dgm:spPr/>
      <dgm:t>
        <a:bodyPr/>
        <a:lstStyle/>
        <a:p>
          <a:endParaRPr lang="fi-FI"/>
        </a:p>
      </dgm:t>
    </dgm:pt>
    <dgm:pt modelId="{3B7508DC-927A-4AEE-ACB1-DF844EA4DFBB}" type="pres">
      <dgm:prSet presAssocID="{5E6EAC77-BAB1-4A3C-ACBC-D3DEE6B27964}" presName="connectorText" presStyleLbl="sibTrans2D1" presStyleIdx="0" presStyleCnt="3"/>
      <dgm:spPr/>
      <dgm:t>
        <a:bodyPr/>
        <a:lstStyle/>
        <a:p>
          <a:endParaRPr lang="fi-FI"/>
        </a:p>
      </dgm:t>
    </dgm:pt>
    <dgm:pt modelId="{ACF2A056-B500-48A1-8189-F7AFF00A3BD4}" type="pres">
      <dgm:prSet presAssocID="{6D48A8CE-66CF-4F2A-920A-0A23AFE67AB9}" presName="node" presStyleLbl="node1" presStyleIdx="1" presStyleCnt="3" custScaleY="289375" custRadScaleRad="206805" custRadScaleInc="-4071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3CC6EE9-A786-4911-85D0-F8D7DE62D417}" type="pres">
      <dgm:prSet presAssocID="{59311C4B-FA1E-41B5-9E76-C14655C216BE}" presName="sibTrans" presStyleLbl="sibTrans2D1" presStyleIdx="1" presStyleCnt="3" custScaleX="309665" custLinFactY="69194" custLinFactNeighborX="-921" custLinFactNeighborY="100000"/>
      <dgm:spPr/>
      <dgm:t>
        <a:bodyPr/>
        <a:lstStyle/>
        <a:p>
          <a:endParaRPr lang="fi-FI"/>
        </a:p>
      </dgm:t>
    </dgm:pt>
    <dgm:pt modelId="{3EDC3511-E221-4B4E-84FE-6533975194B1}" type="pres">
      <dgm:prSet presAssocID="{59311C4B-FA1E-41B5-9E76-C14655C216BE}" presName="connectorText" presStyleLbl="sibTrans2D1" presStyleIdx="1" presStyleCnt="3"/>
      <dgm:spPr/>
      <dgm:t>
        <a:bodyPr/>
        <a:lstStyle/>
        <a:p>
          <a:endParaRPr lang="fi-FI"/>
        </a:p>
      </dgm:t>
    </dgm:pt>
    <dgm:pt modelId="{4C9C64FA-5ABF-4D2B-AB85-5F6276AC8FDF}" type="pres">
      <dgm:prSet presAssocID="{9460D08B-7049-4A86-BFA3-552F7F6CC011}" presName="node" presStyleLbl="node1" presStyleIdx="2" presStyleCnt="3" custScaleX="102182" custScaleY="239194" custRadScaleRad="143479" custRadScaleInc="3349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D17D624-2A94-48E1-A2EF-42F55ECC5E93}" type="pres">
      <dgm:prSet presAssocID="{71DA4714-95D2-4B9C-9476-D31E8855320F}" presName="sibTrans" presStyleLbl="sibTrans2D1" presStyleIdx="2" presStyleCnt="3"/>
      <dgm:spPr/>
      <dgm:t>
        <a:bodyPr/>
        <a:lstStyle/>
        <a:p>
          <a:endParaRPr lang="fi-FI"/>
        </a:p>
      </dgm:t>
    </dgm:pt>
    <dgm:pt modelId="{2CCAA69E-960B-4E52-947C-E712C56F2313}" type="pres">
      <dgm:prSet presAssocID="{71DA4714-95D2-4B9C-9476-D31E8855320F}" presName="connectorText" presStyleLbl="sibTrans2D1" presStyleIdx="2" presStyleCnt="3"/>
      <dgm:spPr/>
      <dgm:t>
        <a:bodyPr/>
        <a:lstStyle/>
        <a:p>
          <a:endParaRPr lang="fi-FI"/>
        </a:p>
      </dgm:t>
    </dgm:pt>
  </dgm:ptLst>
  <dgm:cxnLst>
    <dgm:cxn modelId="{37804A77-B32B-4310-BF93-F503A5D1B6C5}" type="presOf" srcId="{34AC143A-8E95-4C1D-816D-22145FE9B363}" destId="{320B6671-280F-4C6A-81F2-78CF2B5073F2}" srcOrd="0" destOrd="0" presId="urn:microsoft.com/office/officeart/2005/8/layout/cycle7"/>
    <dgm:cxn modelId="{F319DF91-51ED-4C57-94F0-D9D39CF68BC0}" type="presOf" srcId="{EC9C274D-C158-45F3-A2A3-D29590503191}" destId="{95755310-3D3E-4A59-AD7C-5C2EDC039CEA}" srcOrd="0" destOrd="0" presId="urn:microsoft.com/office/officeart/2005/8/layout/cycle7"/>
    <dgm:cxn modelId="{0CBDB8BE-0F17-4511-AD62-5271CDE1CC2C}" type="presOf" srcId="{71DA4714-95D2-4B9C-9476-D31E8855320F}" destId="{2CCAA69E-960B-4E52-947C-E712C56F2313}" srcOrd="1" destOrd="0" presId="urn:microsoft.com/office/officeart/2005/8/layout/cycle7"/>
    <dgm:cxn modelId="{5D51D92E-778D-44EA-B4BE-701B84760B3A}" type="presOf" srcId="{59311C4B-FA1E-41B5-9E76-C14655C216BE}" destId="{23CC6EE9-A786-4911-85D0-F8D7DE62D417}" srcOrd="0" destOrd="0" presId="urn:microsoft.com/office/officeart/2005/8/layout/cycle7"/>
    <dgm:cxn modelId="{C0D9BB6D-9849-44D5-B2B8-EB34E5F28AA0}" type="presOf" srcId="{6D48A8CE-66CF-4F2A-920A-0A23AFE67AB9}" destId="{ACF2A056-B500-48A1-8189-F7AFF00A3BD4}" srcOrd="0" destOrd="0" presId="urn:microsoft.com/office/officeart/2005/8/layout/cycle7"/>
    <dgm:cxn modelId="{F6F2FA36-0685-453A-95D3-3E955D1A7159}" type="presOf" srcId="{71DA4714-95D2-4B9C-9476-D31E8855320F}" destId="{ED17D624-2A94-48E1-A2EF-42F55ECC5E93}" srcOrd="0" destOrd="0" presId="urn:microsoft.com/office/officeart/2005/8/layout/cycle7"/>
    <dgm:cxn modelId="{7349F8EE-A279-48BA-8F98-AAFB50C3DF98}" srcId="{34AC143A-8E95-4C1D-816D-22145FE9B363}" destId="{9460D08B-7049-4A86-BFA3-552F7F6CC011}" srcOrd="2" destOrd="0" parTransId="{C45882AB-46FB-4D7A-82E2-EBF7D1BC0856}" sibTransId="{71DA4714-95D2-4B9C-9476-D31E8855320F}"/>
    <dgm:cxn modelId="{12DEDD12-3D16-402A-81C9-9A5A9172E5C2}" type="presOf" srcId="{5E6EAC77-BAB1-4A3C-ACBC-D3DEE6B27964}" destId="{3B7508DC-927A-4AEE-ACB1-DF844EA4DFBB}" srcOrd="1" destOrd="0" presId="urn:microsoft.com/office/officeart/2005/8/layout/cycle7"/>
    <dgm:cxn modelId="{36D4E0B6-A7E0-406D-AB78-C486567F34C1}" type="presOf" srcId="{59311C4B-FA1E-41B5-9E76-C14655C216BE}" destId="{3EDC3511-E221-4B4E-84FE-6533975194B1}" srcOrd="1" destOrd="0" presId="urn:microsoft.com/office/officeart/2005/8/layout/cycle7"/>
    <dgm:cxn modelId="{B01B0C63-BEE3-4ABA-B862-CED7B6E18DAD}" type="presOf" srcId="{9460D08B-7049-4A86-BFA3-552F7F6CC011}" destId="{4C9C64FA-5ABF-4D2B-AB85-5F6276AC8FDF}" srcOrd="0" destOrd="0" presId="urn:microsoft.com/office/officeart/2005/8/layout/cycle7"/>
    <dgm:cxn modelId="{93F36DE9-4599-4BE7-A3BA-15523296D748}" srcId="{34AC143A-8E95-4C1D-816D-22145FE9B363}" destId="{EC9C274D-C158-45F3-A2A3-D29590503191}" srcOrd="0" destOrd="0" parTransId="{270DC6C1-CDFF-4F44-BA58-E4398D62E0CC}" sibTransId="{5E6EAC77-BAB1-4A3C-ACBC-D3DEE6B27964}"/>
    <dgm:cxn modelId="{E325A736-4DF3-4A1E-8862-75EED73B9B19}" srcId="{34AC143A-8E95-4C1D-816D-22145FE9B363}" destId="{6D48A8CE-66CF-4F2A-920A-0A23AFE67AB9}" srcOrd="1" destOrd="0" parTransId="{7D007351-5198-4904-937C-62A68EC7EF74}" sibTransId="{59311C4B-FA1E-41B5-9E76-C14655C216BE}"/>
    <dgm:cxn modelId="{BBA1286B-FC68-4F94-A1CD-EF18FFA47D23}" type="presOf" srcId="{5E6EAC77-BAB1-4A3C-ACBC-D3DEE6B27964}" destId="{E0ACBF2F-8B12-478E-8D89-D644C45A3561}" srcOrd="0" destOrd="0" presId="urn:microsoft.com/office/officeart/2005/8/layout/cycle7"/>
    <dgm:cxn modelId="{6EE26C37-6E63-4F57-BBF4-5A805A14F10B}" type="presParOf" srcId="{320B6671-280F-4C6A-81F2-78CF2B5073F2}" destId="{95755310-3D3E-4A59-AD7C-5C2EDC039CEA}" srcOrd="0" destOrd="0" presId="urn:microsoft.com/office/officeart/2005/8/layout/cycle7"/>
    <dgm:cxn modelId="{1AA95072-3BB9-42FB-99D0-2264D6538D45}" type="presParOf" srcId="{320B6671-280F-4C6A-81F2-78CF2B5073F2}" destId="{E0ACBF2F-8B12-478E-8D89-D644C45A3561}" srcOrd="1" destOrd="0" presId="urn:microsoft.com/office/officeart/2005/8/layout/cycle7"/>
    <dgm:cxn modelId="{E9BC79B8-E3F6-47B3-9561-3B7AA313331E}" type="presParOf" srcId="{E0ACBF2F-8B12-478E-8D89-D644C45A3561}" destId="{3B7508DC-927A-4AEE-ACB1-DF844EA4DFBB}" srcOrd="0" destOrd="0" presId="urn:microsoft.com/office/officeart/2005/8/layout/cycle7"/>
    <dgm:cxn modelId="{153DACEB-C631-4067-939A-460BE77D5D3F}" type="presParOf" srcId="{320B6671-280F-4C6A-81F2-78CF2B5073F2}" destId="{ACF2A056-B500-48A1-8189-F7AFF00A3BD4}" srcOrd="2" destOrd="0" presId="urn:microsoft.com/office/officeart/2005/8/layout/cycle7"/>
    <dgm:cxn modelId="{E7DA2D9E-E8B9-4324-B2D0-2DE9F62BA668}" type="presParOf" srcId="{320B6671-280F-4C6A-81F2-78CF2B5073F2}" destId="{23CC6EE9-A786-4911-85D0-F8D7DE62D417}" srcOrd="3" destOrd="0" presId="urn:microsoft.com/office/officeart/2005/8/layout/cycle7"/>
    <dgm:cxn modelId="{69BB109E-D4F2-4191-853D-847BF4D32821}" type="presParOf" srcId="{23CC6EE9-A786-4911-85D0-F8D7DE62D417}" destId="{3EDC3511-E221-4B4E-84FE-6533975194B1}" srcOrd="0" destOrd="0" presId="urn:microsoft.com/office/officeart/2005/8/layout/cycle7"/>
    <dgm:cxn modelId="{7E7FC0EF-E1A3-4745-93E0-848A3C0C836B}" type="presParOf" srcId="{320B6671-280F-4C6A-81F2-78CF2B5073F2}" destId="{4C9C64FA-5ABF-4D2B-AB85-5F6276AC8FDF}" srcOrd="4" destOrd="0" presId="urn:microsoft.com/office/officeart/2005/8/layout/cycle7"/>
    <dgm:cxn modelId="{9340F257-47DA-4A0B-A782-8C3DF15C1B6A}" type="presParOf" srcId="{320B6671-280F-4C6A-81F2-78CF2B5073F2}" destId="{ED17D624-2A94-48E1-A2EF-42F55ECC5E93}" srcOrd="5" destOrd="0" presId="urn:microsoft.com/office/officeart/2005/8/layout/cycle7"/>
    <dgm:cxn modelId="{B232AFDE-8A04-45E8-9345-4E434CBABBA3}" type="presParOf" srcId="{ED17D624-2A94-48E1-A2EF-42F55ECC5E93}" destId="{2CCAA69E-960B-4E52-947C-E712C56F2313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755310-3D3E-4A59-AD7C-5C2EDC039CEA}">
      <dsp:nvSpPr>
        <dsp:cNvPr id="0" name=""/>
        <dsp:cNvSpPr/>
      </dsp:nvSpPr>
      <dsp:spPr>
        <a:xfrm>
          <a:off x="3839696" y="146282"/>
          <a:ext cx="2521128" cy="259756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/>
            <a:t>Perhe ja lähiverkosto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/>
            <a:t>Motivaatio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/>
            <a:t>Luottamus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/>
            <a:t>Yksinäisyys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/>
            <a:t>Turvallisuus/ turvattomuus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/>
            <a:t>Avoimuus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/>
            <a:t>Vastuu</a:t>
          </a:r>
        </a:p>
      </dsp:txBody>
      <dsp:txXfrm>
        <a:off x="3913537" y="220123"/>
        <a:ext cx="2373446" cy="2449881"/>
      </dsp:txXfrm>
    </dsp:sp>
    <dsp:sp modelId="{E0ACBF2F-8B12-478E-8D89-D644C45A3561}">
      <dsp:nvSpPr>
        <dsp:cNvPr id="0" name=""/>
        <dsp:cNvSpPr/>
      </dsp:nvSpPr>
      <dsp:spPr>
        <a:xfrm rot="1651248">
          <a:off x="6409268" y="2137343"/>
          <a:ext cx="892536" cy="44454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900" kern="1200"/>
        </a:p>
      </dsp:txBody>
      <dsp:txXfrm>
        <a:off x="6542630" y="2226251"/>
        <a:ext cx="625812" cy="266724"/>
      </dsp:txXfrm>
    </dsp:sp>
    <dsp:sp modelId="{ACF2A056-B500-48A1-8189-F7AFF00A3BD4}">
      <dsp:nvSpPr>
        <dsp:cNvPr id="0" name=""/>
        <dsp:cNvSpPr/>
      </dsp:nvSpPr>
      <dsp:spPr>
        <a:xfrm>
          <a:off x="7350250" y="1441441"/>
          <a:ext cx="2540230" cy="36753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/>
            <a:t>Sosiaalinen tuki ja ohjaus sekä vuorovaikutus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/>
            <a:t>Arvostus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/>
            <a:t>Turvallisuus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/>
            <a:t>Luottamus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/>
            <a:t>Itsetunto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/>
            <a:t>Motivaatio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/>
            <a:t>Osallistuminen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/>
            <a:t>Välittäminen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/>
            <a:t>Yksilöllisyys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/>
            <a:t>Kokonaisvaltaisuus</a:t>
          </a:r>
        </a:p>
      </dsp:txBody>
      <dsp:txXfrm>
        <a:off x="7424651" y="1515842"/>
        <a:ext cx="2391428" cy="3526594"/>
      </dsp:txXfrm>
    </dsp:sp>
    <dsp:sp modelId="{23CC6EE9-A786-4911-85D0-F8D7DE62D417}">
      <dsp:nvSpPr>
        <dsp:cNvPr id="0" name=""/>
        <dsp:cNvSpPr/>
      </dsp:nvSpPr>
      <dsp:spPr>
        <a:xfrm rot="10745825">
          <a:off x="3698755" y="3864661"/>
          <a:ext cx="2763874" cy="44454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900" kern="1200"/>
        </a:p>
      </dsp:txBody>
      <dsp:txXfrm rot="10800000">
        <a:off x="3832117" y="3953569"/>
        <a:ext cx="2497150" cy="266724"/>
      </dsp:txXfrm>
    </dsp:sp>
    <dsp:sp modelId="{4C9C64FA-5ABF-4D2B-AB85-5F6276AC8FDF}">
      <dsp:nvSpPr>
        <dsp:cNvPr id="0" name=""/>
        <dsp:cNvSpPr/>
      </dsp:nvSpPr>
      <dsp:spPr>
        <a:xfrm>
          <a:off x="231917" y="1871869"/>
          <a:ext cx="2595658" cy="303804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/>
            <a:t>Osallisuus ja toimijuus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/>
            <a:t>Arvostus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/>
            <a:t>Motivaatio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/>
            <a:t>Yksilöllisyys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/>
            <a:t>Osallistuminen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/>
            <a:t>Kuuluminen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/>
            <a:t>Kokemus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/>
            <a:t>Itseymmärrys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/>
            <a:t>Itsetunto</a:t>
          </a:r>
        </a:p>
      </dsp:txBody>
      <dsp:txXfrm>
        <a:off x="307941" y="1947893"/>
        <a:ext cx="2443610" cy="2885992"/>
      </dsp:txXfrm>
    </dsp:sp>
    <dsp:sp modelId="{ED17D624-2A94-48E1-A2EF-42F55ECC5E93}">
      <dsp:nvSpPr>
        <dsp:cNvPr id="0" name=""/>
        <dsp:cNvSpPr/>
      </dsp:nvSpPr>
      <dsp:spPr>
        <a:xfrm rot="19884655">
          <a:off x="2887367" y="2185552"/>
          <a:ext cx="892536" cy="44454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900" kern="1200"/>
        </a:p>
      </dsp:txBody>
      <dsp:txXfrm>
        <a:off x="3020729" y="2274460"/>
        <a:ext cx="625812" cy="2667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sz="3600" i="1" dirty="0"/>
              <a:t/>
            </a:r>
            <a:br>
              <a:rPr lang="fi-FI" sz="3600" i="1" dirty="0"/>
            </a:br>
            <a:r>
              <a:rPr lang="fi-FI" sz="3600" i="1" dirty="0"/>
              <a:t/>
            </a:r>
            <a:br>
              <a:rPr lang="fi-FI" sz="3600" i="1" dirty="0"/>
            </a:br>
            <a:r>
              <a:rPr lang="fi-FI" sz="3600" i="1" dirty="0"/>
              <a:t/>
            </a:r>
            <a:br>
              <a:rPr lang="fi-FI" sz="3600" i="1" dirty="0"/>
            </a:br>
            <a:r>
              <a:rPr lang="fi-FI" sz="3600" i="1" dirty="0"/>
              <a:t/>
            </a:r>
            <a:br>
              <a:rPr lang="fi-FI" sz="3600" i="1" dirty="0"/>
            </a:br>
            <a:r>
              <a:rPr lang="fi-FI" sz="3600" i="1" dirty="0"/>
              <a:t/>
            </a:r>
            <a:br>
              <a:rPr lang="fi-FI" sz="3600" i="1" dirty="0"/>
            </a:br>
            <a:r>
              <a:rPr lang="fi-FI" sz="3600" i="1" dirty="0"/>
              <a:t/>
            </a:r>
            <a:br>
              <a:rPr lang="fi-FI" sz="3600" i="1" dirty="0"/>
            </a:br>
            <a:r>
              <a:rPr lang="fi-FI" sz="3600" i="1" dirty="0"/>
              <a:t/>
            </a:r>
            <a:br>
              <a:rPr lang="fi-FI" sz="3600" i="1" dirty="0"/>
            </a:br>
            <a:r>
              <a:rPr lang="fi-FI" sz="3100" dirty="0"/>
              <a:t/>
            </a:r>
            <a:br>
              <a:rPr lang="fi-FI" sz="3100" dirty="0"/>
            </a:br>
            <a:r>
              <a:rPr lang="fi-FI" sz="3100" dirty="0"/>
              <a:t/>
            </a:r>
            <a:br>
              <a:rPr lang="fi-FI" sz="3100" dirty="0"/>
            </a:br>
            <a:r>
              <a:rPr lang="fi-FI" sz="3100" dirty="0"/>
              <a:t/>
            </a:r>
            <a:br>
              <a:rPr lang="fi-FI" sz="3100" dirty="0"/>
            </a:br>
            <a:r>
              <a:rPr lang="fi-FI" sz="3100" dirty="0"/>
              <a:t/>
            </a:r>
            <a:br>
              <a:rPr lang="fi-FI" sz="3100" dirty="0"/>
            </a:br>
            <a:r>
              <a:rPr lang="fi-FI" sz="3100" dirty="0"/>
              <a:t/>
            </a:r>
            <a:br>
              <a:rPr lang="fi-FI" sz="3100" dirty="0"/>
            </a:br>
            <a:r>
              <a:rPr lang="fi-FI" sz="3100" dirty="0"/>
              <a:t/>
            </a:r>
            <a:br>
              <a:rPr lang="fi-FI" sz="3100" dirty="0"/>
            </a:br>
            <a:r>
              <a:rPr lang="fi-FI" sz="4000" i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“</a:t>
            </a:r>
            <a:r>
              <a:rPr lang="fi-FI" sz="4000" b="1" i="1" dirty="0" err="1">
                <a:solidFill>
                  <a:schemeClr val="tx1"/>
                </a:solidFill>
                <a:latin typeface="Baskerville Old Face" panose="02020602080505020303" pitchFamily="18" charset="0"/>
              </a:rPr>
              <a:t>Pidettäis</a:t>
            </a:r>
            <a:r>
              <a:rPr lang="fi-FI" sz="4000" b="1" i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 napanuoralla kiinni yhteiskunnassa</a:t>
            </a:r>
            <a:r>
              <a:rPr lang="fi-FI" sz="4000" i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”</a:t>
            </a:r>
            <a:r>
              <a:rPr lang="fi-FI" sz="4000" dirty="0">
                <a:solidFill>
                  <a:schemeClr val="tx1"/>
                </a:solidFill>
                <a:latin typeface="Baskerville Old Face" panose="02020602080505020303" pitchFamily="18" charset="0"/>
              </a:rPr>
              <a:t/>
            </a:r>
            <a:br>
              <a:rPr lang="fi-FI" sz="4000" dirty="0">
                <a:solidFill>
                  <a:schemeClr val="tx1"/>
                </a:solidFill>
                <a:latin typeface="Baskerville Old Face" panose="02020602080505020303" pitchFamily="18" charset="0"/>
              </a:rPr>
            </a:br>
            <a:r>
              <a:rPr lang="fi-FI" sz="4000" dirty="0">
                <a:solidFill>
                  <a:schemeClr val="tx1"/>
                </a:solidFill>
                <a:latin typeface="Baskerville Old Face" panose="02020602080505020303" pitchFamily="18" charset="0"/>
              </a:rPr>
              <a:t> </a:t>
            </a:r>
            <a:br>
              <a:rPr lang="fi-FI" sz="4000" dirty="0">
                <a:solidFill>
                  <a:schemeClr val="tx1"/>
                </a:solidFill>
                <a:latin typeface="Baskerville Old Face" panose="02020602080505020303" pitchFamily="18" charset="0"/>
              </a:rPr>
            </a:br>
            <a:r>
              <a:rPr lang="fi-FI" sz="3100" b="1" dirty="0">
                <a:solidFill>
                  <a:schemeClr val="tx1"/>
                </a:solidFill>
                <a:latin typeface="Baskerville Old Face" panose="02020602080505020303" pitchFamily="18" charset="0"/>
                <a:cs typeface="Aparajita" panose="020B0604020202020204" pitchFamily="34" charset="0"/>
              </a:rPr>
              <a:t>SOSIAALISEN</a:t>
            </a:r>
            <a:r>
              <a:rPr lang="fi-FI" sz="31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 MERKITYS </a:t>
            </a:r>
            <a:r>
              <a:rPr lang="fi-FI" sz="31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 KUNTOUTUMISESSA</a:t>
            </a:r>
            <a:r>
              <a:rPr lang="fi-FI" sz="27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/>
            </a:r>
            <a:br>
              <a:rPr lang="fi-FI" sz="2700" b="1" dirty="0">
                <a:solidFill>
                  <a:schemeClr val="tx1"/>
                </a:solidFill>
                <a:latin typeface="Baskerville Old Face" panose="02020602080505020303" pitchFamily="18" charset="0"/>
              </a:rPr>
            </a:br>
            <a:endParaRPr lang="fi-FI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Johanna Laurila ja Marjo </a:t>
            </a:r>
            <a:r>
              <a:rPr lang="fi-FI" b="1" dirty="0" err="1">
                <a:solidFill>
                  <a:schemeClr val="tx1"/>
                </a:solidFill>
                <a:latin typeface="Baskerville Old Face" panose="02020602080505020303" pitchFamily="18" charset="0"/>
              </a:rPr>
              <a:t>Thodén</a:t>
            </a:r>
            <a:r>
              <a:rPr lang="fi-FI" dirty="0">
                <a:solidFill>
                  <a:schemeClr val="tx1"/>
                </a:solidFill>
                <a:latin typeface="Baskerville Old Face" panose="02020602080505020303" pitchFamily="18" charset="0"/>
              </a:rPr>
              <a:t/>
            </a:r>
            <a:br>
              <a:rPr lang="fi-FI" dirty="0">
                <a:solidFill>
                  <a:schemeClr val="tx1"/>
                </a:solidFill>
                <a:latin typeface="Baskerville Old Face" panose="02020602080505020303" pitchFamily="18" charset="0"/>
              </a:rPr>
            </a:br>
            <a:r>
              <a:rPr lang="fi-FI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Pro Gradu -tutkielma</a:t>
            </a:r>
            <a:r>
              <a:rPr lang="fi-FI" dirty="0">
                <a:solidFill>
                  <a:schemeClr val="tx1"/>
                </a:solidFill>
                <a:latin typeface="Baskerville Old Face" panose="02020602080505020303" pitchFamily="18" charset="0"/>
              </a:rPr>
              <a:t/>
            </a:r>
            <a:br>
              <a:rPr lang="fi-FI" dirty="0">
                <a:solidFill>
                  <a:schemeClr val="tx1"/>
                </a:solidFill>
                <a:latin typeface="Baskerville Old Face" panose="02020602080505020303" pitchFamily="18" charset="0"/>
              </a:rPr>
            </a:br>
            <a:r>
              <a:rPr lang="fi-FI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Joulukuu 2017</a:t>
            </a:r>
            <a:endParaRPr lang="fi-FI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798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89212" y="373487"/>
            <a:ext cx="8915400" cy="5537735"/>
          </a:xfrm>
        </p:spPr>
        <p:txBody>
          <a:bodyPr>
            <a:normAutofit fontScale="85000" lnSpcReduction="10000"/>
          </a:bodyPr>
          <a:lstStyle/>
          <a:p>
            <a:pPr marR="177800" fontAlgn="base">
              <a:lnSpc>
                <a:spcPct val="120000"/>
              </a:lnSpc>
              <a:spcBef>
                <a:spcPts val="0"/>
              </a:spcBef>
            </a:pPr>
            <a:r>
              <a:rPr lang="fi-FI" sz="2600" b="1" dirty="0">
                <a:solidFill>
                  <a:srgbClr val="000000"/>
                </a:solidFill>
                <a:latin typeface="Baskerville Old Face" panose="02020602080505020303"/>
              </a:rPr>
              <a:t>Kuntoutumassa olevaa ihmistä tulisi tarkastella kokonaisuutena hänen elämäntilanteensa huomioiden</a:t>
            </a:r>
          </a:p>
          <a:p>
            <a:pPr marL="0" marR="177800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endParaRPr lang="fi-FI" sz="3000" b="1" dirty="0" smtClean="0">
              <a:solidFill>
                <a:srgbClr val="000000"/>
              </a:solidFill>
              <a:latin typeface="Baskerville Old Face" panose="02020602080505020303"/>
            </a:endParaRPr>
          </a:p>
          <a:p>
            <a:pPr marL="0" marR="17780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fi-FI" sz="2000" b="1" i="1" dirty="0" smtClean="0">
                <a:latin typeface="Baskerville Old Face" panose="02020602080505020303"/>
              </a:rPr>
              <a:t>	</a:t>
            </a:r>
            <a:r>
              <a:rPr lang="fi-FI" sz="2000" i="1" dirty="0" smtClean="0">
                <a:solidFill>
                  <a:schemeClr val="tx1"/>
                </a:solidFill>
                <a:latin typeface="Baskerville Old Face" panose="02020602080505020303"/>
              </a:rPr>
              <a:t>“</a:t>
            </a:r>
            <a:r>
              <a:rPr lang="fi-FI" sz="2000" i="1" dirty="0">
                <a:solidFill>
                  <a:schemeClr val="tx1"/>
                </a:solidFill>
                <a:latin typeface="Baskerville Old Face" panose="02020602080505020303"/>
              </a:rPr>
              <a:t>Aikaisemmin mulla ei </a:t>
            </a:r>
            <a:r>
              <a:rPr lang="fi-FI" sz="2000" i="1" dirty="0" err="1">
                <a:solidFill>
                  <a:schemeClr val="tx1"/>
                </a:solidFill>
                <a:latin typeface="Baskerville Old Face" panose="02020602080505020303"/>
              </a:rPr>
              <a:t>ollu</a:t>
            </a:r>
            <a:r>
              <a:rPr lang="fi-FI" sz="2000" i="1" dirty="0">
                <a:solidFill>
                  <a:schemeClr val="tx1"/>
                </a:solidFill>
                <a:latin typeface="Baskerville Old Face" panose="02020602080505020303"/>
              </a:rPr>
              <a:t> minkäännäköistä näköyhteyttä </a:t>
            </a:r>
            <a:r>
              <a:rPr lang="fi-FI" sz="2000" i="1" dirty="0" smtClean="0">
                <a:solidFill>
                  <a:schemeClr val="tx1"/>
                </a:solidFill>
                <a:latin typeface="Baskerville Old Face" panose="02020602080505020303"/>
              </a:rPr>
              <a:t>tulevaisuuteen ehkä seuraavaan 	päivään </a:t>
            </a:r>
            <a:r>
              <a:rPr lang="fi-FI" sz="2000" i="1" dirty="0">
                <a:solidFill>
                  <a:schemeClr val="tx1"/>
                </a:solidFill>
                <a:latin typeface="Baskerville Old Face" panose="02020602080505020303"/>
              </a:rPr>
              <a:t>ja ei mitään kiinnostusta siitä </a:t>
            </a:r>
            <a:r>
              <a:rPr lang="fi-FI" sz="2000" i="1" dirty="0" smtClean="0">
                <a:solidFill>
                  <a:schemeClr val="tx1"/>
                </a:solidFill>
                <a:latin typeface="Baskerville Old Face" panose="02020602080505020303"/>
              </a:rPr>
              <a:t>eteenpäin</a:t>
            </a:r>
            <a:r>
              <a:rPr lang="fi-FI" sz="2000" i="1" dirty="0">
                <a:solidFill>
                  <a:schemeClr val="tx1"/>
                </a:solidFill>
                <a:latin typeface="Baskerville Old Face" panose="02020602080505020303"/>
              </a:rPr>
              <a:t>. Ja ei </a:t>
            </a:r>
            <a:r>
              <a:rPr lang="fi-FI" sz="2000" i="1" dirty="0" smtClean="0">
                <a:solidFill>
                  <a:schemeClr val="tx1"/>
                </a:solidFill>
                <a:latin typeface="Baskerville Old Face" panose="02020602080505020303"/>
              </a:rPr>
              <a:t>myöskään jaksamista </a:t>
            </a:r>
            <a:r>
              <a:rPr lang="fi-FI" sz="2000" i="1" dirty="0">
                <a:solidFill>
                  <a:schemeClr val="tx1"/>
                </a:solidFill>
                <a:latin typeface="Baskerville Old Face" panose="02020602080505020303"/>
              </a:rPr>
              <a:t>tai kiinnostusta </a:t>
            </a:r>
            <a:r>
              <a:rPr lang="fi-FI" sz="2000" i="1" dirty="0" smtClean="0">
                <a:solidFill>
                  <a:schemeClr val="tx1"/>
                </a:solidFill>
                <a:latin typeface="Baskerville Old Face" panose="02020602080505020303"/>
              </a:rPr>
              <a:t>	</a:t>
            </a:r>
            <a:r>
              <a:rPr lang="fi-FI" sz="2000" i="1" dirty="0" err="1" smtClean="0">
                <a:solidFill>
                  <a:schemeClr val="tx1"/>
                </a:solidFill>
                <a:latin typeface="Baskerville Old Face" panose="02020602080505020303"/>
              </a:rPr>
              <a:t>tehä</a:t>
            </a:r>
            <a:r>
              <a:rPr lang="fi-FI" sz="2000" i="1" dirty="0" smtClean="0">
                <a:solidFill>
                  <a:schemeClr val="tx1"/>
                </a:solidFill>
                <a:latin typeface="Baskerville Old Face" panose="02020602080505020303"/>
              </a:rPr>
              <a:t> </a:t>
            </a:r>
            <a:r>
              <a:rPr lang="fi-FI" sz="2000" i="1" dirty="0">
                <a:solidFill>
                  <a:schemeClr val="tx1"/>
                </a:solidFill>
                <a:latin typeface="Baskerville Old Face" panose="02020602080505020303"/>
              </a:rPr>
              <a:t>oikein mitään asioita. Ja nyt </a:t>
            </a:r>
            <a:r>
              <a:rPr lang="fi-FI" sz="2000" i="1" dirty="0" smtClean="0">
                <a:solidFill>
                  <a:schemeClr val="tx1"/>
                </a:solidFill>
                <a:latin typeface="Baskerville Old Face" panose="02020602080505020303"/>
              </a:rPr>
              <a:t>löytyy </a:t>
            </a:r>
            <a:r>
              <a:rPr lang="fi-FI" sz="2000" i="1" dirty="0">
                <a:solidFill>
                  <a:schemeClr val="tx1"/>
                </a:solidFill>
                <a:latin typeface="Baskerville Old Face" panose="02020602080505020303"/>
              </a:rPr>
              <a:t>jatkuvasti </a:t>
            </a:r>
            <a:r>
              <a:rPr lang="fi-FI" sz="2000" i="1" dirty="0" smtClean="0">
                <a:solidFill>
                  <a:schemeClr val="tx1"/>
                </a:solidFill>
                <a:latin typeface="Baskerville Old Face" panose="02020602080505020303"/>
              </a:rPr>
              <a:t>uusia kiinnostuksen </a:t>
            </a:r>
            <a:r>
              <a:rPr lang="fi-FI" sz="2000" i="1" dirty="0">
                <a:solidFill>
                  <a:schemeClr val="tx1"/>
                </a:solidFill>
                <a:latin typeface="Baskerville Old Face" panose="02020602080505020303"/>
              </a:rPr>
              <a:t>kohteita ja </a:t>
            </a:r>
            <a:r>
              <a:rPr lang="fi-FI" sz="2000" i="1" dirty="0" smtClean="0">
                <a:solidFill>
                  <a:schemeClr val="tx1"/>
                </a:solidFill>
                <a:latin typeface="Baskerville Old Face" panose="02020602080505020303"/>
              </a:rPr>
              <a:t>	tulevaisuuden </a:t>
            </a:r>
            <a:r>
              <a:rPr lang="fi-FI" sz="2000" i="1" dirty="0" smtClean="0">
                <a:solidFill>
                  <a:schemeClr val="tx1"/>
                </a:solidFill>
                <a:latin typeface="Baskerville Old Face" panose="02020602080505020303"/>
              </a:rPr>
              <a:t>	suunnitelmia </a:t>
            </a:r>
            <a:r>
              <a:rPr lang="fi-FI" sz="2000" i="1" dirty="0" smtClean="0">
                <a:solidFill>
                  <a:schemeClr val="tx1"/>
                </a:solidFill>
                <a:latin typeface="Baskerville Old Face" panose="02020602080505020303"/>
              </a:rPr>
              <a:t>ja </a:t>
            </a:r>
            <a:r>
              <a:rPr lang="fi-FI" sz="2000" i="1" dirty="0">
                <a:solidFill>
                  <a:schemeClr val="tx1"/>
                </a:solidFill>
                <a:latin typeface="Baskerville Old Face" panose="02020602080505020303"/>
              </a:rPr>
              <a:t>kiinnostusta </a:t>
            </a:r>
            <a:r>
              <a:rPr lang="fi-FI" sz="2000" i="1" dirty="0" smtClean="0">
                <a:solidFill>
                  <a:schemeClr val="tx1"/>
                </a:solidFill>
                <a:latin typeface="Baskerville Old Face" panose="02020602080505020303"/>
              </a:rPr>
              <a:t>lähimmäisestä ja </a:t>
            </a:r>
            <a:r>
              <a:rPr lang="fi-FI" sz="2000" i="1" dirty="0">
                <a:solidFill>
                  <a:schemeClr val="tx1"/>
                </a:solidFill>
                <a:latin typeface="Baskerville Old Face" panose="02020602080505020303"/>
              </a:rPr>
              <a:t>ympäristöstä, mitkä on niin </a:t>
            </a:r>
            <a:r>
              <a:rPr lang="fi-FI" sz="2000" i="1" dirty="0" smtClean="0">
                <a:solidFill>
                  <a:schemeClr val="tx1"/>
                </a:solidFill>
                <a:latin typeface="Baskerville Old Face" panose="02020602080505020303"/>
              </a:rPr>
              <a:t>uusia </a:t>
            </a:r>
            <a:r>
              <a:rPr lang="fi-FI" sz="2000" i="1" dirty="0">
                <a:solidFill>
                  <a:schemeClr val="tx1"/>
                </a:solidFill>
                <a:latin typeface="Baskerville Old Face" panose="02020602080505020303"/>
              </a:rPr>
              <a:t>asioita </a:t>
            </a:r>
            <a:r>
              <a:rPr lang="fi-FI" sz="2000" i="1" dirty="0" smtClean="0">
                <a:solidFill>
                  <a:schemeClr val="tx1"/>
                </a:solidFill>
                <a:latin typeface="Baskerville Old Face" panose="02020602080505020303"/>
              </a:rPr>
              <a:t>että </a:t>
            </a:r>
            <a:r>
              <a:rPr lang="fi-FI" sz="2000" i="1" dirty="0" smtClean="0">
                <a:solidFill>
                  <a:schemeClr val="tx1"/>
                </a:solidFill>
                <a:latin typeface="Baskerville Old Face" panose="02020602080505020303"/>
              </a:rPr>
              <a:t>	tuntuu </a:t>
            </a:r>
            <a:r>
              <a:rPr lang="fi-FI" sz="2000" i="1" dirty="0" smtClean="0">
                <a:solidFill>
                  <a:schemeClr val="tx1"/>
                </a:solidFill>
                <a:latin typeface="Baskerville Old Face" panose="02020602080505020303"/>
              </a:rPr>
              <a:t>monesti </a:t>
            </a:r>
            <a:r>
              <a:rPr lang="fi-FI" sz="2000" i="1" dirty="0">
                <a:solidFill>
                  <a:schemeClr val="tx1"/>
                </a:solidFill>
                <a:latin typeface="Baskerville Old Face" panose="02020602080505020303"/>
              </a:rPr>
              <a:t>että </a:t>
            </a:r>
            <a:r>
              <a:rPr lang="fi-FI" sz="2000" i="1" dirty="0" err="1">
                <a:solidFill>
                  <a:schemeClr val="tx1"/>
                </a:solidFill>
                <a:latin typeface="Baskerville Old Face" panose="02020602080505020303"/>
              </a:rPr>
              <a:t>mun</a:t>
            </a:r>
            <a:r>
              <a:rPr lang="fi-FI" sz="2000" i="1" dirty="0">
                <a:solidFill>
                  <a:schemeClr val="tx1"/>
                </a:solidFill>
                <a:latin typeface="Baskerville Old Face" panose="02020602080505020303"/>
              </a:rPr>
              <a:t> täytyy </a:t>
            </a:r>
            <a:r>
              <a:rPr lang="fi-FI" sz="2000" i="1" dirty="0" smtClean="0">
                <a:solidFill>
                  <a:schemeClr val="tx1"/>
                </a:solidFill>
                <a:latin typeface="Baskerville Old Face" panose="02020602080505020303"/>
              </a:rPr>
              <a:t>vähän </a:t>
            </a:r>
            <a:r>
              <a:rPr lang="fi-FI" sz="2000" i="1" dirty="0">
                <a:solidFill>
                  <a:schemeClr val="tx1"/>
                </a:solidFill>
                <a:latin typeface="Baskerville Old Face" panose="02020602080505020303"/>
              </a:rPr>
              <a:t>aikaa miettiä niitä, että onko tämä </a:t>
            </a:r>
            <a:r>
              <a:rPr lang="fi-FI" sz="2000" i="1" dirty="0" err="1" smtClean="0">
                <a:solidFill>
                  <a:schemeClr val="tx1"/>
                </a:solidFill>
                <a:latin typeface="Baskerville Old Face" panose="02020602080505020303"/>
              </a:rPr>
              <a:t>oikeesti</a:t>
            </a:r>
            <a:r>
              <a:rPr lang="fi-FI" sz="2000" i="1" dirty="0" smtClean="0">
                <a:solidFill>
                  <a:schemeClr val="tx1"/>
                </a:solidFill>
                <a:latin typeface="Baskerville Old Face" panose="02020602080505020303"/>
              </a:rPr>
              <a:t> </a:t>
            </a:r>
            <a:r>
              <a:rPr lang="fi-FI" sz="2000" i="1" dirty="0" err="1" smtClean="0">
                <a:solidFill>
                  <a:schemeClr val="tx1"/>
                </a:solidFill>
                <a:latin typeface="Baskerville Old Face" panose="02020602080505020303"/>
              </a:rPr>
              <a:t>mua</a:t>
            </a:r>
            <a:r>
              <a:rPr lang="fi-FI" sz="2000" i="1" dirty="0" smtClean="0">
                <a:solidFill>
                  <a:schemeClr val="tx1"/>
                </a:solidFill>
                <a:latin typeface="Baskerville Old Face" panose="02020602080505020303"/>
              </a:rPr>
              <a:t>… </a:t>
            </a:r>
            <a:r>
              <a:rPr lang="fi-FI" sz="2000" i="1" dirty="0" smtClean="0">
                <a:solidFill>
                  <a:schemeClr val="tx1"/>
                </a:solidFill>
                <a:latin typeface="Baskerville Old Face" panose="02020602080505020303"/>
              </a:rPr>
              <a:t>	</a:t>
            </a:r>
            <a:r>
              <a:rPr lang="fi-FI" sz="2000" i="1" dirty="0" err="1" smtClean="0">
                <a:solidFill>
                  <a:schemeClr val="tx1"/>
                </a:solidFill>
                <a:latin typeface="Baskerville Old Face" panose="02020602080505020303"/>
              </a:rPr>
              <a:t>niinku</a:t>
            </a:r>
            <a:r>
              <a:rPr lang="fi-FI" sz="2000" i="1" dirty="0" smtClean="0">
                <a:solidFill>
                  <a:schemeClr val="tx1"/>
                </a:solidFill>
                <a:latin typeface="Baskerville Old Face" panose="02020602080505020303"/>
              </a:rPr>
              <a:t> </a:t>
            </a:r>
            <a:r>
              <a:rPr lang="fi-FI" sz="2000" i="1" dirty="0">
                <a:solidFill>
                  <a:schemeClr val="tx1"/>
                </a:solidFill>
                <a:latin typeface="Baskerville Old Face" panose="02020602080505020303"/>
              </a:rPr>
              <a:t>todella ihan uusi </a:t>
            </a:r>
            <a:r>
              <a:rPr lang="fi-FI" sz="2000" i="1" dirty="0" smtClean="0">
                <a:solidFill>
                  <a:schemeClr val="tx1"/>
                </a:solidFill>
                <a:latin typeface="Baskerville Old Face" panose="02020602080505020303"/>
              </a:rPr>
              <a:t>kirja </a:t>
            </a:r>
            <a:r>
              <a:rPr lang="fi-FI" sz="2000" i="1" dirty="0">
                <a:solidFill>
                  <a:schemeClr val="tx1"/>
                </a:solidFill>
                <a:latin typeface="Baskerville Old Face" panose="02020602080505020303"/>
              </a:rPr>
              <a:t>elämässä </a:t>
            </a:r>
            <a:r>
              <a:rPr lang="fi-FI" sz="2000" i="1" dirty="0" err="1">
                <a:solidFill>
                  <a:schemeClr val="tx1"/>
                </a:solidFill>
                <a:latin typeface="Baskerville Old Face" panose="02020602080505020303"/>
              </a:rPr>
              <a:t>alko</a:t>
            </a:r>
            <a:r>
              <a:rPr lang="fi-FI" sz="2000" i="1" dirty="0">
                <a:solidFill>
                  <a:schemeClr val="tx1"/>
                </a:solidFill>
                <a:latin typeface="Baskerville Old Face" panose="02020602080505020303"/>
              </a:rPr>
              <a:t> </a:t>
            </a:r>
            <a:r>
              <a:rPr lang="fi-FI" sz="2000" i="1" dirty="0" err="1">
                <a:solidFill>
                  <a:schemeClr val="tx1"/>
                </a:solidFill>
                <a:latin typeface="Baskerville Old Face" panose="02020602080505020303"/>
              </a:rPr>
              <a:t>sitte</a:t>
            </a:r>
            <a:r>
              <a:rPr lang="fi-FI" sz="2000" i="1" dirty="0">
                <a:solidFill>
                  <a:schemeClr val="tx1"/>
                </a:solidFill>
                <a:latin typeface="Baskerville Old Face" panose="02020602080505020303"/>
              </a:rPr>
              <a:t>.” </a:t>
            </a:r>
            <a:endParaRPr lang="fi-FI" sz="2000" dirty="0">
              <a:solidFill>
                <a:schemeClr val="tx1"/>
              </a:solidFill>
              <a:latin typeface="Baskerville Old Face" panose="02020602080505020303"/>
            </a:endParaRPr>
          </a:p>
          <a:p>
            <a:pPr marR="177800" algn="just" fontAlgn="base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endParaRPr lang="fi-FI" dirty="0">
              <a:solidFill>
                <a:schemeClr val="tx1"/>
              </a:solidFill>
              <a:latin typeface="Baskerville Old Face" panose="02020602080505020303"/>
            </a:endParaRPr>
          </a:p>
          <a:p>
            <a:pPr marR="177800" fontAlgn="base">
              <a:lnSpc>
                <a:spcPct val="120000"/>
              </a:lnSpc>
              <a:spcBef>
                <a:spcPts val="0"/>
              </a:spcBef>
            </a:pPr>
            <a:r>
              <a:rPr lang="fi-FI" sz="2600" b="1" dirty="0">
                <a:solidFill>
                  <a:schemeClr val="tx1"/>
                </a:solidFill>
                <a:latin typeface="Baskerville Old Face" panose="02020602080505020303"/>
              </a:rPr>
              <a:t>Motivaation, arvostuksen, yksilöllisyyden, luottamuksen sekä itsetunnon ja osallisuuden tukemisen myötä vahvistetaan ihmisen sosiaalista toimintakykyä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i-FI" b="1" i="1" dirty="0">
                <a:solidFill>
                  <a:schemeClr val="tx1"/>
                </a:solidFill>
                <a:latin typeface="Baskerville Old Face" panose="02020602080505020303"/>
              </a:rPr>
              <a:t>	</a:t>
            </a:r>
            <a:r>
              <a:rPr lang="fi-FI" i="1" dirty="0">
                <a:solidFill>
                  <a:schemeClr val="tx1"/>
                </a:solidFill>
                <a:latin typeface="Baskerville Old Face" panose="02020602080505020303"/>
              </a:rPr>
              <a:t>“</a:t>
            </a:r>
            <a:r>
              <a:rPr lang="fi-FI" sz="2000" i="1" dirty="0">
                <a:solidFill>
                  <a:schemeClr val="tx1"/>
                </a:solidFill>
                <a:latin typeface="Baskerville Old Face" panose="02020602080505020303"/>
              </a:rPr>
              <a:t>Siellä olisi ollut mahdollisuuksia mutta </a:t>
            </a:r>
            <a:r>
              <a:rPr lang="fi-FI" sz="2000" i="1" dirty="0" err="1">
                <a:solidFill>
                  <a:schemeClr val="tx1"/>
                </a:solidFill>
                <a:latin typeface="Baskerville Old Face" panose="02020602080505020303"/>
              </a:rPr>
              <a:t>mun</a:t>
            </a:r>
            <a:r>
              <a:rPr lang="fi-FI" sz="2000" i="1" dirty="0">
                <a:solidFill>
                  <a:schemeClr val="tx1"/>
                </a:solidFill>
                <a:latin typeface="Baskerville Old Face" panose="02020602080505020303"/>
              </a:rPr>
              <a:t> mielestä niitä ei hyödynnetty </a:t>
            </a:r>
            <a:r>
              <a:rPr lang="fi-FI" sz="2000" i="1" dirty="0" smtClean="0">
                <a:solidFill>
                  <a:schemeClr val="tx1"/>
                </a:solidFill>
                <a:latin typeface="Baskerville Old Face" panose="02020602080505020303"/>
              </a:rPr>
              <a:t>tarpeeksi</a:t>
            </a:r>
            <a:r>
              <a:rPr lang="fi-FI" sz="2000" i="1" dirty="0">
                <a:solidFill>
                  <a:schemeClr val="tx1"/>
                </a:solidFill>
                <a:latin typeface="Baskerville Old Face" panose="02020602080505020303"/>
              </a:rPr>
              <a:t>… </a:t>
            </a:r>
            <a:r>
              <a:rPr lang="fi-FI" sz="2000" i="1" dirty="0" err="1" smtClean="0">
                <a:solidFill>
                  <a:schemeClr val="tx1"/>
                </a:solidFill>
                <a:latin typeface="Baskerville Old Face" panose="02020602080505020303"/>
              </a:rPr>
              <a:t>jotenki</a:t>
            </a:r>
            <a:r>
              <a:rPr lang="fi-FI" sz="2000" i="1" dirty="0" smtClean="0">
                <a:solidFill>
                  <a:schemeClr val="tx1"/>
                </a:solidFill>
                <a:latin typeface="Baskerville Old Face" panose="02020602080505020303"/>
              </a:rPr>
              <a:t> 	</a:t>
            </a:r>
            <a:r>
              <a:rPr lang="fi-FI" sz="2000" i="1" dirty="0" err="1" smtClean="0">
                <a:solidFill>
                  <a:schemeClr val="tx1"/>
                </a:solidFill>
                <a:latin typeface="Baskerville Old Face" panose="02020602080505020303"/>
              </a:rPr>
              <a:t>niinku</a:t>
            </a:r>
            <a:r>
              <a:rPr lang="fi-FI" sz="2000" i="1" dirty="0" smtClean="0">
                <a:solidFill>
                  <a:schemeClr val="tx1"/>
                </a:solidFill>
                <a:latin typeface="Baskerville Old Face" panose="02020602080505020303"/>
              </a:rPr>
              <a:t> </a:t>
            </a:r>
            <a:r>
              <a:rPr lang="fi-FI" sz="2000" i="1" dirty="0">
                <a:solidFill>
                  <a:schemeClr val="tx1"/>
                </a:solidFill>
                <a:latin typeface="Baskerville Old Face" panose="02020602080505020303"/>
              </a:rPr>
              <a:t>löytää ne ihmisen asiat yksilöllisesti, asiat mitkä sitä </a:t>
            </a:r>
            <a:r>
              <a:rPr lang="fi-FI" sz="2000" i="1" dirty="0" smtClean="0">
                <a:solidFill>
                  <a:schemeClr val="tx1"/>
                </a:solidFill>
                <a:latin typeface="Baskerville Old Face" panose="02020602080505020303"/>
              </a:rPr>
              <a:t>ehkä vie </a:t>
            </a:r>
            <a:r>
              <a:rPr lang="fi-FI" sz="2000" i="1" dirty="0">
                <a:solidFill>
                  <a:schemeClr val="tx1"/>
                </a:solidFill>
                <a:latin typeface="Baskerville Old Face" panose="02020602080505020303"/>
              </a:rPr>
              <a:t>eteenpäin ja </a:t>
            </a:r>
            <a:r>
              <a:rPr lang="fi-FI" sz="2000" i="1" dirty="0" smtClean="0">
                <a:solidFill>
                  <a:schemeClr val="tx1"/>
                </a:solidFill>
                <a:latin typeface="Baskerville Old Face" panose="02020602080505020303"/>
              </a:rPr>
              <a:t>kuntouttaa </a:t>
            </a:r>
            <a:r>
              <a:rPr lang="fi-FI" sz="2000" i="1" dirty="0">
                <a:solidFill>
                  <a:schemeClr val="tx1"/>
                </a:solidFill>
                <a:latin typeface="Baskerville Old Face" panose="02020602080505020303"/>
              </a:rPr>
              <a:t>ja </a:t>
            </a:r>
            <a:r>
              <a:rPr lang="fi-FI" sz="2000" i="1" dirty="0" smtClean="0">
                <a:solidFill>
                  <a:schemeClr val="tx1"/>
                </a:solidFill>
                <a:latin typeface="Baskerville Old Face" panose="02020602080505020303"/>
              </a:rPr>
              <a:t>	sitten </a:t>
            </a:r>
            <a:r>
              <a:rPr lang="fi-FI" sz="2000" i="1" dirty="0">
                <a:solidFill>
                  <a:schemeClr val="tx1"/>
                </a:solidFill>
                <a:latin typeface="Baskerville Old Face" panose="02020602080505020303"/>
              </a:rPr>
              <a:t>lähetään tukemaan niitä. Sitä  </a:t>
            </a:r>
            <a:r>
              <a:rPr lang="fi-FI" sz="2000" i="1" dirty="0" smtClean="0">
                <a:solidFill>
                  <a:schemeClr val="tx1"/>
                </a:solidFill>
                <a:latin typeface="Baskerville Old Face" panose="02020602080505020303"/>
              </a:rPr>
              <a:t>	jotenkin </a:t>
            </a:r>
            <a:r>
              <a:rPr lang="fi-FI" sz="2000" i="1" dirty="0" err="1" smtClean="0">
                <a:solidFill>
                  <a:schemeClr val="tx1"/>
                </a:solidFill>
                <a:latin typeface="Baskerville Old Face" panose="02020602080505020303"/>
              </a:rPr>
              <a:t>toivois</a:t>
            </a:r>
            <a:r>
              <a:rPr lang="fi-FI" sz="2000" i="1" dirty="0">
                <a:solidFill>
                  <a:schemeClr val="tx1"/>
                </a:solidFill>
                <a:latin typeface="Baskerville Old Face" panose="02020602080505020303"/>
              </a:rPr>
              <a:t>.” </a:t>
            </a:r>
            <a:endParaRPr lang="fi-FI" sz="2000" dirty="0">
              <a:solidFill>
                <a:schemeClr val="tx1"/>
              </a:solidFill>
              <a:latin typeface="Baskerville Old Face" panose="02020602080505020303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84515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96638" y="485213"/>
            <a:ext cx="8911687" cy="573625"/>
          </a:xfrm>
        </p:spPr>
        <p:txBody>
          <a:bodyPr>
            <a:normAutofit/>
          </a:bodyPr>
          <a:lstStyle/>
          <a:p>
            <a:r>
              <a:rPr lang="fi-FI" sz="2800" b="1" dirty="0">
                <a:latin typeface="Baskerville Old Face" panose="02020602080505020303" pitchFamily="18" charset="0"/>
              </a:rPr>
              <a:t>Tutkimuksen anti sosiaalityölle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407534" y="1261641"/>
            <a:ext cx="9225023" cy="5111146"/>
          </a:xfrm>
        </p:spPr>
        <p:txBody>
          <a:bodyPr>
            <a:normAutofit fontScale="85000" lnSpcReduction="20000"/>
          </a:bodyPr>
          <a:lstStyle/>
          <a:p>
            <a:pPr fontAlgn="base">
              <a:lnSpc>
                <a:spcPct val="120000"/>
              </a:lnSpc>
            </a:pPr>
            <a:r>
              <a:rPr lang="fi-FI" sz="26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Sosiaalisen huomioiminen edellyttää toimijoilta sen merkityksen </a:t>
            </a:r>
            <a:r>
              <a:rPr lang="fi-FI" sz="26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tiedostamista</a:t>
            </a:r>
            <a:endParaRPr lang="fi-FI" sz="2600" b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  <a:p>
            <a:pPr fontAlgn="base">
              <a:lnSpc>
                <a:spcPct val="120000"/>
              </a:lnSpc>
            </a:pPr>
            <a:r>
              <a:rPr lang="fi-FI" sz="26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Sosiaalinen tulisi nähdä sosiaalityössä laaja-alaisesti, koska sen vaikutukset ovat merkittäviä </a:t>
            </a:r>
            <a:r>
              <a:rPr lang="fi-FI" sz="26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ihmiselle</a:t>
            </a:r>
            <a:endParaRPr lang="fi-FI" sz="2600" b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  <a:p>
            <a:pPr fontAlgn="base">
              <a:lnSpc>
                <a:spcPct val="120000"/>
              </a:lnSpc>
            </a:pPr>
            <a:r>
              <a:rPr lang="fi-FI" sz="26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Ammattilaisten tulisi tiedostaa ongelmien mahdolliset sosiaaliset seuraukset ihmiselle ja hänen </a:t>
            </a:r>
            <a:r>
              <a:rPr lang="fi-FI" sz="26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elämälleen</a:t>
            </a:r>
            <a:endParaRPr lang="fi-FI" sz="2600" b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  <a:p>
            <a:pPr fontAlgn="base">
              <a:lnSpc>
                <a:spcPct val="120000"/>
              </a:lnSpc>
            </a:pPr>
            <a:r>
              <a:rPr lang="fi-FI" sz="26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Ihmisen kokonaisvaltainen tukeminen on merkittävää yhteiskunnallisesti ja se estää myös </a:t>
            </a:r>
            <a:r>
              <a:rPr lang="fi-FI" sz="26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syrjäytymistä</a:t>
            </a:r>
            <a:endParaRPr lang="fi-FI" sz="2600" b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  <a:p>
            <a:pPr fontAlgn="base">
              <a:lnSpc>
                <a:spcPct val="120000"/>
              </a:lnSpc>
            </a:pPr>
            <a:r>
              <a:rPr lang="fi-FI" sz="26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Syrjäytyneen tai sen vaarassa olevan ihmisen liittäminen yhteiskuntaan on mahdollista hänen kokonaisvaltaisella tukemisellaan elämäntilanne ja osallisuus </a:t>
            </a:r>
            <a:r>
              <a:rPr lang="fi-FI" sz="26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huomioiden</a:t>
            </a:r>
            <a:endParaRPr lang="fi-FI" sz="2600" b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  <a:p>
            <a:pPr fontAlgn="base">
              <a:lnSpc>
                <a:spcPct val="120000"/>
              </a:lnSpc>
            </a:pPr>
            <a:r>
              <a:rPr lang="fi-FI" sz="26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Ihminen tulee nähdä kokonaisvaltaisesti ja on ymmärrettävä hänen perustarpeensa olla yhteydessä muihin ihmisiin, saada arvostusta ja löytää oma paikkansa </a:t>
            </a:r>
            <a:r>
              <a:rPr lang="fi-FI" sz="26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yhteiskunnassa</a:t>
            </a:r>
            <a:endParaRPr lang="fi-FI" sz="2600" b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  <a:p>
            <a:endParaRPr lang="fi-FI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332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01504" y="1114063"/>
            <a:ext cx="9200500" cy="4629874"/>
          </a:xfrm>
        </p:spPr>
        <p:txBody>
          <a:bodyPr>
            <a:normAutofit/>
          </a:bodyPr>
          <a:lstStyle/>
          <a:p>
            <a:pPr fontAlgn="base"/>
            <a:r>
              <a:rPr lang="fi-FI" sz="22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Yhteiskunnan rakenteisiin ja palvelujärjestelmään tulee mahtua kokonainen ihminen, koska ilman ihmisen ja hänen elämäntilanteensa laaja-alaista tarkastelua resurssit menevät </a:t>
            </a:r>
            <a:r>
              <a:rPr lang="fi-FI" sz="22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hukkaan</a:t>
            </a:r>
            <a:endParaRPr lang="fi-FI" sz="2200" b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  <a:p>
            <a:pPr fontAlgn="base"/>
            <a:r>
              <a:rPr lang="fi-FI" sz="22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Ihmisen yksilöllisesti huomioiva holistinen ihmiskäsitys auttaa ymmärtämään ja ottamaan asiakastilanteissa laajemmin huomioon siinä vaikuttavat </a:t>
            </a:r>
            <a:r>
              <a:rPr lang="fi-FI" sz="22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merkitystekijät</a:t>
            </a:r>
            <a:endParaRPr lang="fi-FI" sz="2200" b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  <a:p>
            <a:r>
              <a:rPr lang="fi-FI" sz="22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Yhteisten ja joustavien palveluiden mielenterveys- ja päihdepalveluiden kehittämisellä on kansanterveydellinen ja sosiaalinen </a:t>
            </a:r>
            <a:r>
              <a:rPr lang="fi-FI" sz="22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merkitys</a:t>
            </a:r>
            <a:endParaRPr lang="fi-FI" sz="2200" b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  <a:p>
            <a:r>
              <a:rPr lang="fi-FI" sz="22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Ihminen hyötyy siitä, että hänen auttamisessaan hyödynnetään molempien tahojen asiantuntijuutta ja hänen tilanteensa huomioidaan yhtenä </a:t>
            </a:r>
            <a:r>
              <a:rPr lang="fi-FI" sz="22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kokonaisuutena</a:t>
            </a:r>
            <a:endParaRPr lang="fi-FI" sz="2200" b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endParaRPr lang="fi-FI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012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820706" y="1404395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4000" i="1" dirty="0">
                <a:latin typeface="Baskerville Old Face" panose="02020602080505020303" pitchFamily="18" charset="0"/>
              </a:rPr>
              <a:t>         </a:t>
            </a:r>
            <a:r>
              <a:rPr lang="fi-FI" sz="4000" i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Hyvää kevättä kaikille!</a:t>
            </a:r>
          </a:p>
        </p:txBody>
      </p:sp>
      <p:sp>
        <p:nvSpPr>
          <p:cNvPr id="6" name="Aurinko 5"/>
          <p:cNvSpPr/>
          <p:nvPr/>
        </p:nvSpPr>
        <p:spPr>
          <a:xfrm>
            <a:off x="4845390" y="2343956"/>
            <a:ext cx="2820473" cy="244698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1397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2566"/>
          </a:xfrm>
        </p:spPr>
        <p:txBody>
          <a:bodyPr>
            <a:normAutofit/>
          </a:bodyPr>
          <a:lstStyle/>
          <a:p>
            <a:r>
              <a:rPr lang="fi-FI" sz="3200" b="1" dirty="0">
                <a:latin typeface="Baskerville Old Face" panose="02020602080505020303" pitchFamily="18" charset="0"/>
              </a:rPr>
              <a:t>Tutkimusmenetelmä, tutkimuskysymys ja aineisto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92924" y="1197735"/>
            <a:ext cx="8911688" cy="4867399"/>
          </a:xfrm>
        </p:spPr>
        <p:txBody>
          <a:bodyPr>
            <a:noAutofit/>
          </a:bodyPr>
          <a:lstStyle/>
          <a:p>
            <a:pPr fontAlgn="base"/>
            <a:r>
              <a:rPr lang="fi-FI" sz="24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fenomenologis-hermeneuttinen tutkimusote </a:t>
            </a:r>
          </a:p>
          <a:p>
            <a:pPr fontAlgn="base"/>
            <a:r>
              <a:rPr lang="fi-FI" sz="24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kiinnostus kokemusasiantuntijoiden kokemuksista ja niiden </a:t>
            </a:r>
            <a:r>
              <a:rPr lang="fi-FI" sz="24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merkityksistä</a:t>
            </a:r>
            <a:endParaRPr lang="fi-FI" sz="2400" b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fi-FI" sz="2400" b="1" u="sng" dirty="0">
                <a:solidFill>
                  <a:schemeClr val="tx1"/>
                </a:solidFill>
                <a:latin typeface="Baskerville Old Face" panose="02020602080505020303" pitchFamily="18" charset="0"/>
              </a:rPr>
              <a:t>Tutkimuskysymys:</a:t>
            </a:r>
            <a:endParaRPr lang="fi-FI" sz="2400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  <a:p>
            <a:pPr marL="0" indent="0" fontAlgn="base">
              <a:buNone/>
            </a:pPr>
            <a:r>
              <a:rPr lang="fi-FI" sz="24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Mikä on sosiaalisen merkitys päihde- ja mielenterveysasiakkaiden kuntoutumisessa sekä minkälaisissa sosiaalisissa konteksteissa ja suhteissa sosiaalinen rakentuu kuntoutumisprosessin aikana kokemusasiantuntijoiden kertomana</a:t>
            </a:r>
          </a:p>
          <a:p>
            <a:pPr marL="0" indent="0">
              <a:buNone/>
            </a:pPr>
            <a:r>
              <a:rPr lang="fi-FI" sz="2400" b="1" u="sng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Aineisto</a:t>
            </a:r>
            <a:r>
              <a:rPr lang="fi-FI" sz="2400" b="1" u="sng" dirty="0">
                <a:solidFill>
                  <a:schemeClr val="tx1"/>
                </a:solidFill>
                <a:latin typeface="Baskerville Old Face" panose="02020602080505020303" pitchFamily="18" charset="0"/>
              </a:rPr>
              <a:t>:</a:t>
            </a:r>
            <a:endParaRPr lang="fi-FI" sz="2400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  <a:p>
            <a:pPr fontAlgn="base"/>
            <a:r>
              <a:rPr lang="fi-FI" sz="24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muodostui yhdentoista kokemusasiantuntijan haastatteluista</a:t>
            </a:r>
          </a:p>
          <a:p>
            <a:pPr fontAlgn="base"/>
            <a:r>
              <a:rPr lang="fi-FI" sz="24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analysointimenetelmänä oli sisällönanalyysi</a:t>
            </a:r>
          </a:p>
          <a:p>
            <a:pPr marL="0" indent="0">
              <a:lnSpc>
                <a:spcPct val="170000"/>
              </a:lnSpc>
              <a:buNone/>
            </a:pP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2657948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9865"/>
          </a:xfrm>
        </p:spPr>
        <p:txBody>
          <a:bodyPr>
            <a:normAutofit fontScale="90000"/>
          </a:bodyPr>
          <a:lstStyle/>
          <a:p>
            <a:r>
              <a:rPr lang="fi-FI" sz="3100" b="1" dirty="0">
                <a:solidFill>
                  <a:srgbClr val="000000"/>
                </a:solidFill>
                <a:latin typeface="Baskerville Old Face" panose="02020602080505020303" pitchFamily="18" charset="0"/>
                <a:ea typeface="Times New Roman"/>
                <a:cs typeface="Times New Roman"/>
              </a:rPr>
              <a:t>Sosiaalisen osa-alueille tuloksissa annetut merkitykset </a:t>
            </a:r>
            <a:r>
              <a:rPr lang="fi-FI" dirty="0">
                <a:latin typeface="Baskerville Old Face" panose="02020602080505020303" pitchFamily="18" charset="0"/>
              </a:rPr>
              <a:t>			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7573588"/>
              </p:ext>
            </p:extLst>
          </p:nvPr>
        </p:nvGraphicFramePr>
        <p:xfrm>
          <a:off x="1614130" y="1323974"/>
          <a:ext cx="9890481" cy="4909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6775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73625"/>
          </a:xfrm>
        </p:spPr>
        <p:txBody>
          <a:bodyPr>
            <a:normAutofit/>
          </a:bodyPr>
          <a:lstStyle/>
          <a:p>
            <a:r>
              <a:rPr lang="fi-FI" sz="2800" b="1" dirty="0">
                <a:latin typeface="Baskerville Old Face"/>
              </a:rPr>
              <a:t>Poimintoja</a:t>
            </a:r>
            <a:r>
              <a:rPr lang="fi-FI" sz="2000" b="1" dirty="0">
                <a:latin typeface="Baskerville Old Face"/>
              </a:rPr>
              <a:t> </a:t>
            </a:r>
            <a:r>
              <a:rPr lang="fi-FI" sz="2800" b="1" dirty="0">
                <a:latin typeface="Baskerville Old Face"/>
              </a:rPr>
              <a:t>tutkimustuloksista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89212" y="1435261"/>
            <a:ext cx="8915400" cy="4710896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fi-FI" sz="8800" b="1" dirty="0" smtClean="0">
                <a:solidFill>
                  <a:schemeClr val="tx1"/>
                </a:solidFill>
                <a:latin typeface="Baskerville Old Face"/>
              </a:rPr>
              <a:t>Sosiaaliselle </a:t>
            </a:r>
            <a:r>
              <a:rPr lang="fi-FI" sz="8800" b="1" dirty="0">
                <a:solidFill>
                  <a:schemeClr val="tx1"/>
                </a:solidFill>
                <a:latin typeface="Baskerville Old Face"/>
              </a:rPr>
              <a:t>annetut merkitykset toistuivat osittain jokaisessa </a:t>
            </a:r>
            <a:r>
              <a:rPr lang="fi-FI" sz="8800" b="1" dirty="0" smtClean="0">
                <a:solidFill>
                  <a:schemeClr val="tx1"/>
                </a:solidFill>
                <a:latin typeface="Baskerville Old Face"/>
              </a:rPr>
              <a:t>osa-alueessa</a:t>
            </a:r>
            <a:endParaRPr lang="fi-FI" sz="8800" b="1" dirty="0">
              <a:solidFill>
                <a:schemeClr val="tx1"/>
              </a:solidFill>
              <a:latin typeface="Baskerville Old Face"/>
            </a:endParaRPr>
          </a:p>
          <a:p>
            <a:pPr>
              <a:lnSpc>
                <a:spcPct val="120000"/>
              </a:lnSpc>
            </a:pPr>
            <a:r>
              <a:rPr lang="fi-FI" sz="8800" b="1" dirty="0">
                <a:solidFill>
                  <a:schemeClr val="tx1"/>
                </a:solidFill>
                <a:latin typeface="Baskerville Old Face"/>
              </a:rPr>
              <a:t>Vahvin merkitys oli motivaatiolla, jonka syntymiseen vaikutti </a:t>
            </a:r>
            <a:r>
              <a:rPr lang="fi-FI" sz="8800" b="1" dirty="0" smtClean="0">
                <a:solidFill>
                  <a:schemeClr val="tx1"/>
                </a:solidFill>
                <a:latin typeface="Baskerville Old Face"/>
              </a:rPr>
              <a:t>perheen </a:t>
            </a:r>
            <a:r>
              <a:rPr lang="fi-FI" sz="8800" b="1" dirty="0">
                <a:solidFill>
                  <a:schemeClr val="tx1"/>
                </a:solidFill>
                <a:latin typeface="Baskerville Old Face"/>
              </a:rPr>
              <a:t>ja lähiverkoston mukanaolo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fi-FI" sz="8800" i="1" dirty="0" smtClean="0">
                <a:solidFill>
                  <a:schemeClr val="tx1"/>
                </a:solidFill>
                <a:latin typeface="Baskerville Old Face" panose="02020602080505020303" pitchFamily="18" charset="0"/>
                <a:ea typeface="Times New Roman"/>
                <a:cs typeface="Times New Roman"/>
              </a:rPr>
              <a:t>”Kyllä ihmissuhteilla on hirveen suuri merkitys….se vaikuttaa </a:t>
            </a:r>
            <a:r>
              <a:rPr lang="fi-FI" sz="8800" i="1" dirty="0" err="1" smtClean="0">
                <a:solidFill>
                  <a:schemeClr val="tx1"/>
                </a:solidFill>
                <a:latin typeface="Baskerville Old Face" panose="02020602080505020303" pitchFamily="18" charset="0"/>
                <a:ea typeface="Times New Roman"/>
                <a:cs typeface="Times New Roman"/>
              </a:rPr>
              <a:t>itteen</a:t>
            </a:r>
            <a:r>
              <a:rPr lang="fi-FI" sz="8800" i="1" dirty="0" smtClean="0">
                <a:solidFill>
                  <a:schemeClr val="tx1"/>
                </a:solidFill>
                <a:latin typeface="Baskerville Old Face" panose="02020602080505020303" pitchFamily="18" charset="0"/>
                <a:ea typeface="Times New Roman"/>
                <a:cs typeface="Times New Roman"/>
              </a:rPr>
              <a:t>, et miten läheiset otetaan…ei </a:t>
            </a:r>
            <a:r>
              <a:rPr lang="fi-FI" sz="8800" i="1" dirty="0" err="1" smtClean="0">
                <a:solidFill>
                  <a:schemeClr val="tx1"/>
                </a:solidFill>
                <a:latin typeface="Baskerville Old Face" panose="02020602080505020303" pitchFamily="18" charset="0"/>
                <a:ea typeface="Times New Roman"/>
                <a:cs typeface="Times New Roman"/>
              </a:rPr>
              <a:t>tartte</a:t>
            </a:r>
            <a:r>
              <a:rPr lang="fi-FI" sz="8800" i="1" dirty="0" smtClean="0">
                <a:solidFill>
                  <a:schemeClr val="tx1"/>
                </a:solidFill>
                <a:latin typeface="Baskerville Old Face" panose="02020602080505020303" pitchFamily="18" charset="0"/>
                <a:ea typeface="Times New Roman"/>
                <a:cs typeface="Times New Roman"/>
              </a:rPr>
              <a:t> pelätä et romahtaako siellä joku nyt </a:t>
            </a:r>
            <a:r>
              <a:rPr lang="fi-FI" sz="8800" i="1" dirty="0" err="1" smtClean="0">
                <a:solidFill>
                  <a:schemeClr val="tx1"/>
                </a:solidFill>
                <a:latin typeface="Baskerville Old Face" panose="02020602080505020303" pitchFamily="18" charset="0"/>
                <a:ea typeface="Times New Roman"/>
                <a:cs typeface="Times New Roman"/>
              </a:rPr>
              <a:t>mun</a:t>
            </a:r>
            <a:r>
              <a:rPr lang="fi-FI" sz="8800" i="1" dirty="0" smtClean="0">
                <a:solidFill>
                  <a:schemeClr val="tx1"/>
                </a:solidFill>
                <a:latin typeface="Baskerville Old Face" panose="02020602080505020303" pitchFamily="18" charset="0"/>
                <a:ea typeface="Times New Roman"/>
                <a:cs typeface="Times New Roman"/>
              </a:rPr>
              <a:t> takia</a:t>
            </a:r>
            <a:r>
              <a:rPr lang="fi-FI" sz="8800" b="1" i="1" dirty="0" smtClean="0">
                <a:solidFill>
                  <a:schemeClr val="tx1"/>
                </a:solidFill>
                <a:latin typeface="Baskerville Old Face" panose="02020602080505020303" pitchFamily="18" charset="0"/>
                <a:ea typeface="Times New Roman"/>
                <a:cs typeface="Times New Roman"/>
              </a:rPr>
              <a:t>”</a:t>
            </a:r>
          </a:p>
          <a:p>
            <a:pPr>
              <a:lnSpc>
                <a:spcPct val="120000"/>
              </a:lnSpc>
            </a:pPr>
            <a:r>
              <a:rPr lang="fi-FI" sz="9000" b="1" dirty="0" smtClean="0">
                <a:solidFill>
                  <a:schemeClr val="tx1"/>
                </a:solidFill>
                <a:latin typeface="Baskerville Old Face" panose="02020602080505020303"/>
              </a:rPr>
              <a:t>Motivaatiota </a:t>
            </a:r>
            <a:r>
              <a:rPr lang="fi-FI" sz="9000" b="1" dirty="0">
                <a:solidFill>
                  <a:schemeClr val="tx1"/>
                </a:solidFill>
                <a:latin typeface="Baskerville Old Face" panose="02020602080505020303"/>
              </a:rPr>
              <a:t>ylläpidetään luottamuksella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fi-FI" sz="8800" i="1" dirty="0">
                <a:solidFill>
                  <a:schemeClr val="tx1"/>
                </a:solidFill>
                <a:latin typeface="Baskerville Old Face" panose="02020602080505020303"/>
              </a:rPr>
              <a:t>”…se mikä siinä on </a:t>
            </a:r>
            <a:r>
              <a:rPr lang="fi-FI" sz="8800" i="1" dirty="0" err="1">
                <a:solidFill>
                  <a:schemeClr val="tx1"/>
                </a:solidFill>
                <a:latin typeface="Baskerville Old Face" panose="02020602080505020303"/>
              </a:rPr>
              <a:t>kans</a:t>
            </a:r>
            <a:r>
              <a:rPr lang="fi-FI" sz="8800" i="1" dirty="0">
                <a:solidFill>
                  <a:schemeClr val="tx1"/>
                </a:solidFill>
                <a:latin typeface="Baskerville Old Face" panose="02020602080505020303"/>
              </a:rPr>
              <a:t> ollut niin kuin erityistä ja erilaista muihin verrattuna niin on se </a:t>
            </a:r>
            <a:r>
              <a:rPr lang="fi-FI" sz="8800" i="1" dirty="0" err="1">
                <a:solidFill>
                  <a:schemeClr val="tx1"/>
                </a:solidFill>
                <a:latin typeface="Baskerville Old Face" panose="02020602080505020303"/>
              </a:rPr>
              <a:t>semmonen</a:t>
            </a:r>
            <a:r>
              <a:rPr lang="fi-FI" sz="8800" i="1" dirty="0">
                <a:solidFill>
                  <a:schemeClr val="tx1"/>
                </a:solidFill>
                <a:latin typeface="Baskerville Old Face" panose="02020602080505020303"/>
              </a:rPr>
              <a:t> luottamus mikä meidän välillä oli…eihän siitä voi tulla mitään, jos se toinen ei usko mitä </a:t>
            </a:r>
            <a:r>
              <a:rPr lang="fi-FI" sz="8800" i="1" dirty="0" err="1">
                <a:solidFill>
                  <a:schemeClr val="tx1"/>
                </a:solidFill>
                <a:latin typeface="Baskerville Old Face" panose="02020602080505020303"/>
              </a:rPr>
              <a:t>mä</a:t>
            </a:r>
            <a:r>
              <a:rPr lang="fi-FI" sz="8800" i="1" dirty="0">
                <a:solidFill>
                  <a:schemeClr val="tx1"/>
                </a:solidFill>
                <a:latin typeface="Baskerville Old Face" panose="02020602080505020303"/>
              </a:rPr>
              <a:t> sille sanon.”</a:t>
            </a:r>
            <a:endParaRPr lang="fi-FI" sz="8800" dirty="0">
              <a:solidFill>
                <a:schemeClr val="tx1"/>
              </a:solidFill>
              <a:latin typeface="Baskerville Old Face" panose="02020602080505020303"/>
            </a:endParaRPr>
          </a:p>
          <a:p>
            <a:pPr marL="457200" lvl="1" indent="0">
              <a:buNone/>
            </a:pPr>
            <a:endParaRPr lang="fi-FI" dirty="0">
              <a:latin typeface="Baskerville Old Face"/>
            </a:endParaRPr>
          </a:p>
        </p:txBody>
      </p:sp>
    </p:spTree>
    <p:extLst>
      <p:ext uri="{BB962C8B-B14F-4D97-AF65-F5344CB8AC3E}">
        <p14:creationId xmlns:p14="http://schemas.microsoft.com/office/powerpoint/2010/main" val="2065269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2486180" y="940158"/>
            <a:ext cx="8915400" cy="5396067"/>
          </a:xfrm>
        </p:spPr>
        <p:txBody>
          <a:bodyPr>
            <a:normAutofit fontScale="85000" lnSpcReduction="10000"/>
          </a:bodyPr>
          <a:lstStyle/>
          <a:p>
            <a:r>
              <a:rPr lang="fi-FI" sz="2600" b="1" dirty="0">
                <a:solidFill>
                  <a:schemeClr val="tx1"/>
                </a:solidFill>
                <a:latin typeface="Baskerville Old Face"/>
              </a:rPr>
              <a:t>Luottamuksen syntyminen vaatii vuorovaikutustaitoja, aikaa ja kohtaamisia</a:t>
            </a:r>
          </a:p>
          <a:p>
            <a:pPr marL="457200" lvl="1" indent="0">
              <a:buNone/>
            </a:pPr>
            <a:r>
              <a:rPr lang="fi-FI" sz="2600" b="1" i="1" dirty="0">
                <a:solidFill>
                  <a:schemeClr val="tx1"/>
                </a:solidFill>
                <a:latin typeface="Baskerville Old Face" panose="02020602080505020303"/>
              </a:rPr>
              <a:t>”…</a:t>
            </a:r>
            <a:r>
              <a:rPr lang="fi-FI" sz="2600" i="1" dirty="0" err="1">
                <a:solidFill>
                  <a:schemeClr val="tx1"/>
                </a:solidFill>
                <a:latin typeface="Baskerville Old Face" panose="02020602080505020303"/>
              </a:rPr>
              <a:t>löyty</a:t>
            </a:r>
            <a:r>
              <a:rPr lang="fi-FI" sz="2600" i="1" dirty="0">
                <a:solidFill>
                  <a:schemeClr val="tx1"/>
                </a:solidFill>
                <a:latin typeface="Baskerville Old Face" panose="02020602080505020303"/>
              </a:rPr>
              <a:t> se oikea ihminen, joka oikeasti kohtasi </a:t>
            </a:r>
            <a:r>
              <a:rPr lang="fi-FI" sz="2600" i="1" dirty="0" err="1">
                <a:solidFill>
                  <a:schemeClr val="tx1"/>
                </a:solidFill>
                <a:latin typeface="Baskerville Old Face" panose="02020602080505020303"/>
              </a:rPr>
              <a:t>mut</a:t>
            </a:r>
            <a:r>
              <a:rPr lang="fi-FI" sz="2600" i="1" dirty="0">
                <a:solidFill>
                  <a:schemeClr val="tx1"/>
                </a:solidFill>
                <a:latin typeface="Baskerville Old Face" panose="02020602080505020303"/>
              </a:rPr>
              <a:t>…</a:t>
            </a:r>
            <a:r>
              <a:rPr lang="fi-FI" sz="2600" i="1" dirty="0">
                <a:solidFill>
                  <a:schemeClr val="tx1"/>
                </a:solidFill>
              </a:rPr>
              <a:t>”</a:t>
            </a:r>
          </a:p>
          <a:p>
            <a:pPr marL="457200" lvl="1" indent="0">
              <a:buNone/>
            </a:pPr>
            <a:endParaRPr lang="fi-FI" sz="2600" dirty="0">
              <a:solidFill>
                <a:schemeClr val="tx1"/>
              </a:solidFill>
              <a:latin typeface="Baskerville Old Face"/>
            </a:endParaRPr>
          </a:p>
          <a:p>
            <a:r>
              <a:rPr lang="fi-FI" sz="2600" b="1" dirty="0">
                <a:solidFill>
                  <a:schemeClr val="tx1"/>
                </a:solidFill>
                <a:latin typeface="Baskerville Old Face"/>
              </a:rPr>
              <a:t>Saadulla tuella oli iso merkitys sen hetkiseen tilanteeseen, se vahvisti toimintakykyä</a:t>
            </a:r>
          </a:p>
          <a:p>
            <a:pPr marL="457200" lvl="1" indent="0">
              <a:buNone/>
            </a:pPr>
            <a:r>
              <a:rPr lang="fi-FI" sz="2600" i="1" dirty="0">
                <a:solidFill>
                  <a:schemeClr val="tx1"/>
                </a:solidFill>
                <a:latin typeface="Baskerville Old Face" panose="02020602080505020303"/>
              </a:rPr>
              <a:t>“ ...se oli niin mahtavaa, mää pystyn johonkin, se oli kaikkein paras siinä…”</a:t>
            </a:r>
          </a:p>
          <a:p>
            <a:pPr marL="457200" lvl="1" indent="0">
              <a:buNone/>
            </a:pPr>
            <a:endParaRPr lang="fi-FI" sz="2600" b="1" dirty="0">
              <a:solidFill>
                <a:schemeClr val="tx1"/>
              </a:solidFill>
              <a:latin typeface="Baskerville Old Face"/>
            </a:endParaRPr>
          </a:p>
          <a:p>
            <a:r>
              <a:rPr lang="fi-FI" sz="2600" b="1" dirty="0">
                <a:solidFill>
                  <a:schemeClr val="tx1"/>
                </a:solidFill>
                <a:latin typeface="Baskerville Old Face"/>
              </a:rPr>
              <a:t>Työntekijän aitous ja kiinnostus ihmisestä vahvisti luottamusta ja itsetuntoa</a:t>
            </a:r>
          </a:p>
          <a:p>
            <a:pPr marL="457200" lvl="1" indent="0">
              <a:buNone/>
            </a:pPr>
            <a:r>
              <a:rPr lang="fi-FI" sz="2600" i="1" dirty="0" smtClean="0">
                <a:solidFill>
                  <a:schemeClr val="tx1"/>
                </a:solidFill>
                <a:latin typeface="Baskerville Old Face" panose="02020602080505020303"/>
              </a:rPr>
              <a:t>“</a:t>
            </a:r>
            <a:r>
              <a:rPr lang="fi-FI" sz="2600" i="1" dirty="0">
                <a:solidFill>
                  <a:schemeClr val="tx1"/>
                </a:solidFill>
                <a:latin typeface="Baskerville Old Face" panose="02020602080505020303"/>
              </a:rPr>
              <a:t>S</a:t>
            </a:r>
            <a:r>
              <a:rPr lang="fi-FI" sz="2600" i="1" dirty="0" smtClean="0">
                <a:solidFill>
                  <a:schemeClr val="tx1"/>
                </a:solidFill>
                <a:latin typeface="Baskerville Old Face" panose="02020602080505020303"/>
              </a:rPr>
              <a:t>iinä </a:t>
            </a:r>
            <a:r>
              <a:rPr lang="fi-FI" sz="2600" i="1" dirty="0" err="1">
                <a:solidFill>
                  <a:schemeClr val="tx1"/>
                </a:solidFill>
                <a:latin typeface="Baskerville Old Face" panose="02020602080505020303"/>
              </a:rPr>
              <a:t>olis</a:t>
            </a:r>
            <a:r>
              <a:rPr lang="fi-FI" sz="2600" i="1" dirty="0">
                <a:solidFill>
                  <a:schemeClr val="tx1"/>
                </a:solidFill>
                <a:latin typeface="Baskerville Old Face" panose="02020602080505020303"/>
              </a:rPr>
              <a:t> kyllä monta kertaa voinut istua </a:t>
            </a:r>
            <a:r>
              <a:rPr lang="fi-FI" sz="2600" i="1" dirty="0" err="1">
                <a:solidFill>
                  <a:schemeClr val="tx1"/>
                </a:solidFill>
                <a:latin typeface="Baskerville Old Face" panose="02020602080505020303"/>
              </a:rPr>
              <a:t>melekeen</a:t>
            </a:r>
            <a:r>
              <a:rPr lang="fi-FI" sz="2600" i="1" dirty="0">
                <a:solidFill>
                  <a:schemeClr val="tx1"/>
                </a:solidFill>
                <a:latin typeface="Baskerville Old Face" panose="02020602080505020303"/>
              </a:rPr>
              <a:t> kuka vaan joka </a:t>
            </a:r>
            <a:r>
              <a:rPr lang="fi-FI" sz="2600" i="1" dirty="0" err="1">
                <a:solidFill>
                  <a:schemeClr val="tx1"/>
                </a:solidFill>
                <a:latin typeface="Baskerville Old Face" panose="02020602080505020303"/>
              </a:rPr>
              <a:t>ois</a:t>
            </a:r>
            <a:r>
              <a:rPr lang="fi-FI" sz="2600" i="1" dirty="0">
                <a:solidFill>
                  <a:schemeClr val="tx1"/>
                </a:solidFill>
                <a:latin typeface="Baskerville Old Face" panose="02020602080505020303"/>
              </a:rPr>
              <a:t> saattanut olla asiallisempi kun </a:t>
            </a:r>
            <a:r>
              <a:rPr lang="fi-FI" sz="2600" i="1" dirty="0" err="1">
                <a:solidFill>
                  <a:schemeClr val="tx1"/>
                </a:solidFill>
                <a:latin typeface="Baskerville Old Face" panose="02020602080505020303"/>
              </a:rPr>
              <a:t>ns</a:t>
            </a:r>
            <a:r>
              <a:rPr lang="fi-FI" sz="2600" i="1" dirty="0">
                <a:solidFill>
                  <a:schemeClr val="tx1"/>
                </a:solidFill>
                <a:latin typeface="Baskerville Old Face" panose="02020602080505020303"/>
              </a:rPr>
              <a:t> terapeutti, siinä on pitkälti siitä kiinni että jos hän on oikealla tavalla inhimillinen ihminen niin hän pystyy sitä ihmisyyttä </a:t>
            </a:r>
            <a:r>
              <a:rPr lang="fi-FI" sz="2600" i="1" dirty="0" smtClean="0">
                <a:solidFill>
                  <a:schemeClr val="tx1"/>
                </a:solidFill>
                <a:latin typeface="Baskerville Old Face" panose="02020602080505020303"/>
              </a:rPr>
              <a:t>antamaan, </a:t>
            </a:r>
            <a:r>
              <a:rPr lang="fi-FI" sz="2600" i="1" dirty="0">
                <a:solidFill>
                  <a:schemeClr val="tx1"/>
                </a:solidFill>
                <a:latin typeface="Baskerville Old Face" panose="02020602080505020303"/>
              </a:rPr>
              <a:t>tulee </a:t>
            </a:r>
            <a:r>
              <a:rPr lang="fi-FI" sz="2600" i="1" dirty="0" err="1">
                <a:solidFill>
                  <a:schemeClr val="tx1"/>
                </a:solidFill>
                <a:latin typeface="Baskerville Old Face" panose="02020602080505020303"/>
              </a:rPr>
              <a:t>semmonen</a:t>
            </a:r>
            <a:r>
              <a:rPr lang="fi-FI" sz="2600" i="1" dirty="0">
                <a:solidFill>
                  <a:schemeClr val="tx1"/>
                </a:solidFill>
                <a:latin typeface="Baskerville Old Face" panose="02020602080505020303"/>
              </a:rPr>
              <a:t> tunne että se ei ole </a:t>
            </a:r>
            <a:r>
              <a:rPr lang="fi-FI" sz="2600" i="1" dirty="0" err="1">
                <a:solidFill>
                  <a:schemeClr val="tx1"/>
                </a:solidFill>
                <a:latin typeface="Baskerville Old Face" panose="02020602080505020303"/>
              </a:rPr>
              <a:t>oikeesti</a:t>
            </a:r>
            <a:r>
              <a:rPr lang="fi-FI" sz="2600" i="1" dirty="0">
                <a:solidFill>
                  <a:schemeClr val="tx1"/>
                </a:solidFill>
                <a:latin typeface="Baskerville Old Face" panose="02020602080505020303"/>
              </a:rPr>
              <a:t> kahden ihmisen välistä </a:t>
            </a:r>
            <a:r>
              <a:rPr lang="fi-FI" sz="2600" i="1" dirty="0" smtClean="0">
                <a:solidFill>
                  <a:schemeClr val="tx1"/>
                </a:solidFill>
                <a:latin typeface="Baskerville Old Face" panose="02020602080505020303"/>
              </a:rPr>
              <a:t>keskustelua, </a:t>
            </a:r>
            <a:r>
              <a:rPr lang="fi-FI" sz="2600" i="1" dirty="0">
                <a:solidFill>
                  <a:schemeClr val="tx1"/>
                </a:solidFill>
                <a:latin typeface="Baskerville Old Face" panose="02020602080505020303"/>
              </a:rPr>
              <a:t>se on </a:t>
            </a:r>
            <a:r>
              <a:rPr lang="fi-FI" sz="2600" i="1" dirty="0" err="1">
                <a:solidFill>
                  <a:schemeClr val="tx1"/>
                </a:solidFill>
                <a:latin typeface="Baskerville Old Face" panose="02020602080505020303"/>
              </a:rPr>
              <a:t>niinku</a:t>
            </a:r>
            <a:r>
              <a:rPr lang="fi-FI" sz="2600" i="1" dirty="0">
                <a:solidFill>
                  <a:schemeClr val="tx1"/>
                </a:solidFill>
                <a:latin typeface="Baskerville Old Face" panose="02020602080505020303"/>
              </a:rPr>
              <a:t> leipätyötä, voi kuulostaa pahalta mutta se on totta… </a:t>
            </a:r>
            <a:r>
              <a:rPr lang="fi-FI" sz="2600" i="1" dirty="0" smtClean="0">
                <a:solidFill>
                  <a:schemeClr val="tx1"/>
                </a:solidFill>
                <a:latin typeface="Baskerville Old Face" panose="02020602080505020303"/>
              </a:rPr>
              <a:t>sen </a:t>
            </a:r>
            <a:r>
              <a:rPr lang="fi-FI" sz="2600" i="1" dirty="0">
                <a:solidFill>
                  <a:schemeClr val="tx1"/>
                </a:solidFill>
                <a:latin typeface="Baskerville Old Face" panose="02020602080505020303"/>
              </a:rPr>
              <a:t>tunnin se on läsnä.” </a:t>
            </a:r>
          </a:p>
          <a:p>
            <a:pPr marL="457200" lvl="1" indent="0">
              <a:buNone/>
            </a:pPr>
            <a:endParaRPr lang="fi-FI" sz="1400" dirty="0">
              <a:solidFill>
                <a:schemeClr val="tx1"/>
              </a:solidFill>
              <a:latin typeface="Baskerville Old Face"/>
            </a:endParaRPr>
          </a:p>
          <a:p>
            <a:pPr lvl="1"/>
            <a:endParaRPr lang="fi-FI" b="1" dirty="0">
              <a:solidFill>
                <a:schemeClr val="tx1"/>
              </a:solidFill>
              <a:latin typeface="Baskerville Old Face"/>
            </a:endParaRPr>
          </a:p>
          <a:p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649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89212" y="772732"/>
            <a:ext cx="8915400" cy="5138490"/>
          </a:xfrm>
        </p:spPr>
        <p:txBody>
          <a:bodyPr>
            <a:normAutofit fontScale="77500" lnSpcReduction="20000"/>
          </a:bodyPr>
          <a:lstStyle/>
          <a:p>
            <a:pPr marL="514350" indent="-457200"/>
            <a:r>
              <a:rPr lang="fi-FI" sz="2800" b="1" dirty="0">
                <a:solidFill>
                  <a:schemeClr val="tx1"/>
                </a:solidFill>
                <a:latin typeface="Baskerville Old Face"/>
              </a:rPr>
              <a:t>Kokonaisvaltainen kohtaaminen synnytti luottamusta ja lisäsi arvostusta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fi-FI" sz="2800" i="1" dirty="0">
                <a:solidFill>
                  <a:schemeClr val="tx1"/>
                </a:solidFill>
                <a:latin typeface="Baskerville Old Face" panose="02020602080505020303"/>
              </a:rPr>
              <a:t>”Se on niin valtavan tärkeää, että se sosiaalityöntekijä osaa jutella tästä verkostosta että onko </a:t>
            </a:r>
            <a:r>
              <a:rPr lang="fi-FI" sz="2800" i="1" dirty="0" err="1">
                <a:solidFill>
                  <a:schemeClr val="tx1"/>
                </a:solidFill>
                <a:latin typeface="Baskerville Old Face" panose="02020602080505020303"/>
              </a:rPr>
              <a:t>sulla</a:t>
            </a:r>
            <a:r>
              <a:rPr lang="fi-FI" sz="2800" i="1" dirty="0">
                <a:solidFill>
                  <a:schemeClr val="tx1"/>
                </a:solidFill>
                <a:latin typeface="Baskerville Old Face" panose="02020602080505020303"/>
              </a:rPr>
              <a:t> minkälaisia juttuja, terveyhtymisen kannalta…lääkärin työ katoaa, jos tätä toista työtä ei tehdä kunnolla, ne </a:t>
            </a:r>
            <a:r>
              <a:rPr lang="fi-FI" sz="2800" i="1" dirty="0" err="1">
                <a:solidFill>
                  <a:schemeClr val="tx1"/>
                </a:solidFill>
                <a:latin typeface="Baskerville Old Face" panose="02020602080505020303"/>
              </a:rPr>
              <a:t>pitäis</a:t>
            </a:r>
            <a:r>
              <a:rPr lang="fi-FI" sz="2800" i="1" dirty="0">
                <a:solidFill>
                  <a:schemeClr val="tx1"/>
                </a:solidFill>
                <a:latin typeface="Baskerville Old Face" panose="02020602080505020303"/>
              </a:rPr>
              <a:t> viedä käsi kädessä ja tukea toisia ja tehdä yhdessä.”</a:t>
            </a:r>
            <a:endParaRPr lang="fi-FI" sz="2800" dirty="0">
              <a:solidFill>
                <a:schemeClr val="tx1"/>
              </a:solidFill>
              <a:latin typeface="Baskerville Old Face"/>
            </a:endParaRPr>
          </a:p>
          <a:p>
            <a:pPr marL="457200" lvl="1" indent="0">
              <a:buNone/>
            </a:pPr>
            <a:endParaRPr lang="fi-FI" sz="2600" dirty="0">
              <a:solidFill>
                <a:schemeClr val="tx1"/>
              </a:solidFill>
              <a:latin typeface="Baskerville Old Face"/>
            </a:endParaRPr>
          </a:p>
          <a:p>
            <a:r>
              <a:rPr lang="fi-FI" sz="2800" b="1" dirty="0">
                <a:solidFill>
                  <a:schemeClr val="tx1"/>
                </a:solidFill>
                <a:latin typeface="Baskerville Old Face"/>
              </a:rPr>
              <a:t>Osallisuuden ja toimijuuden tukemisella oli yhteys sosiaalisen edistämiseen</a:t>
            </a:r>
          </a:p>
          <a:p>
            <a:pPr marL="400050" lvl="1" indent="0">
              <a:lnSpc>
                <a:spcPct val="110000"/>
              </a:lnSpc>
              <a:buNone/>
            </a:pPr>
            <a:r>
              <a:rPr lang="fi-FI" sz="2400" b="1" i="1" dirty="0">
                <a:solidFill>
                  <a:schemeClr val="tx1"/>
                </a:solidFill>
                <a:latin typeface="Baskerville Old Face" panose="02020602080505020303"/>
              </a:rPr>
              <a:t>	</a:t>
            </a:r>
            <a:r>
              <a:rPr lang="fi-FI" sz="2800" i="1" dirty="0" smtClean="0">
                <a:solidFill>
                  <a:schemeClr val="tx1"/>
                </a:solidFill>
                <a:latin typeface="Baskerville Old Face" panose="02020602080505020303"/>
              </a:rPr>
              <a:t>”…</a:t>
            </a:r>
            <a:r>
              <a:rPr lang="fi-FI" sz="2800" i="1" dirty="0" err="1" smtClean="0">
                <a:solidFill>
                  <a:schemeClr val="tx1"/>
                </a:solidFill>
                <a:latin typeface="Baskerville Old Face" panose="02020602080505020303"/>
              </a:rPr>
              <a:t>olis</a:t>
            </a:r>
            <a:r>
              <a:rPr lang="fi-FI" sz="2800" i="1" dirty="0" smtClean="0">
                <a:solidFill>
                  <a:schemeClr val="tx1"/>
                </a:solidFill>
                <a:latin typeface="Baskerville Old Face" panose="02020602080505020303"/>
              </a:rPr>
              <a:t> </a:t>
            </a:r>
            <a:r>
              <a:rPr lang="fi-FI" sz="2800" i="1" dirty="0">
                <a:solidFill>
                  <a:schemeClr val="tx1"/>
                </a:solidFill>
                <a:latin typeface="Baskerville Old Face" panose="02020602080505020303"/>
              </a:rPr>
              <a:t>parempi jos </a:t>
            </a:r>
            <a:r>
              <a:rPr lang="fi-FI" sz="2800" i="1" dirty="0" err="1">
                <a:solidFill>
                  <a:schemeClr val="tx1"/>
                </a:solidFill>
                <a:latin typeface="Baskerville Old Face" panose="02020602080505020303"/>
              </a:rPr>
              <a:t>pystyttäis</a:t>
            </a:r>
            <a:r>
              <a:rPr lang="fi-FI" sz="2800" i="1" dirty="0">
                <a:solidFill>
                  <a:schemeClr val="tx1"/>
                </a:solidFill>
                <a:latin typeface="Baskerville Old Face" panose="02020602080505020303"/>
              </a:rPr>
              <a:t> sitä </a:t>
            </a:r>
            <a:r>
              <a:rPr lang="fi-FI" sz="2800" i="1" dirty="0" smtClean="0">
                <a:solidFill>
                  <a:schemeClr val="tx1"/>
                </a:solidFill>
                <a:latin typeface="Baskerville Old Face" panose="02020602080505020303"/>
              </a:rPr>
              <a:t>potilasta kuuntelemaan </a:t>
            </a:r>
            <a:r>
              <a:rPr lang="fi-FI" sz="2800" i="1" dirty="0">
                <a:solidFill>
                  <a:schemeClr val="tx1"/>
                </a:solidFill>
                <a:latin typeface="Baskerville Old Face" panose="02020602080505020303"/>
              </a:rPr>
              <a:t>enemmän ja </a:t>
            </a:r>
            <a:r>
              <a:rPr lang="fi-FI" sz="2800" i="1" dirty="0" smtClean="0">
                <a:solidFill>
                  <a:schemeClr val="tx1"/>
                </a:solidFill>
                <a:latin typeface="Baskerville Old Face" panose="02020602080505020303"/>
              </a:rPr>
              <a:t>räätälöimään </a:t>
            </a:r>
            <a:r>
              <a:rPr lang="fi-FI" sz="2800" i="1" dirty="0">
                <a:solidFill>
                  <a:schemeClr val="tx1"/>
                </a:solidFill>
                <a:latin typeface="Baskerville Old Face" panose="02020602080505020303"/>
              </a:rPr>
              <a:t>hänelle oma kuntoutussuunnitelma. Musta tuntuu </a:t>
            </a:r>
            <a:r>
              <a:rPr lang="fi-FI" sz="2800" i="1" dirty="0" smtClean="0">
                <a:solidFill>
                  <a:schemeClr val="tx1"/>
                </a:solidFill>
                <a:latin typeface="Baskerville Old Face" panose="02020602080505020303"/>
              </a:rPr>
              <a:t>et </a:t>
            </a:r>
            <a:r>
              <a:rPr lang="fi-FI" sz="2800" i="1" dirty="0" err="1">
                <a:solidFill>
                  <a:schemeClr val="tx1"/>
                </a:solidFill>
                <a:latin typeface="Baskerville Old Face" panose="02020602080505020303"/>
              </a:rPr>
              <a:t>mua</a:t>
            </a:r>
            <a:r>
              <a:rPr lang="fi-FI" sz="2800" i="1" dirty="0">
                <a:solidFill>
                  <a:schemeClr val="tx1"/>
                </a:solidFill>
                <a:latin typeface="Baskerville Old Face" panose="02020602080505020303"/>
              </a:rPr>
              <a:t> </a:t>
            </a:r>
            <a:r>
              <a:rPr lang="fi-FI" sz="2800" i="1" dirty="0" smtClean="0">
                <a:solidFill>
                  <a:schemeClr val="tx1"/>
                </a:solidFill>
                <a:latin typeface="Baskerville Old Face" panose="02020602080505020303"/>
              </a:rPr>
              <a:t>ei </a:t>
            </a:r>
            <a:r>
              <a:rPr lang="fi-FI" sz="2800" i="1" dirty="0">
                <a:solidFill>
                  <a:schemeClr val="tx1"/>
                </a:solidFill>
                <a:latin typeface="Baskerville Old Face" panose="02020602080505020303"/>
              </a:rPr>
              <a:t>kuunneltu ja vaikka kuunneltiin niin niitä ei missään huomioitu.” </a:t>
            </a:r>
            <a:endParaRPr lang="fi-FI" sz="2800" dirty="0">
              <a:solidFill>
                <a:schemeClr val="tx1"/>
              </a:solidFill>
              <a:latin typeface="Baskerville Old Face" panose="02020602080505020303"/>
            </a:endParaRPr>
          </a:p>
          <a:p>
            <a:pPr marL="457200" lvl="1" indent="0">
              <a:buNone/>
            </a:pPr>
            <a:endParaRPr lang="fi-FI" sz="2600" dirty="0">
              <a:solidFill>
                <a:schemeClr val="tx1"/>
              </a:solidFill>
              <a:latin typeface="Baskerville Old Face"/>
            </a:endParaRPr>
          </a:p>
          <a:p>
            <a:r>
              <a:rPr lang="fi-FI" sz="2800" b="1" dirty="0">
                <a:solidFill>
                  <a:schemeClr val="tx1"/>
                </a:solidFill>
                <a:latin typeface="Baskerville Old Face"/>
              </a:rPr>
              <a:t>Ihminen tarvitsee kokemuksia siitä, että hän on arvokas yhteiskunnan jäsen</a:t>
            </a:r>
          </a:p>
          <a:p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485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90365"/>
          </a:xfrm>
        </p:spPr>
        <p:txBody>
          <a:bodyPr>
            <a:normAutofit fontScale="90000"/>
          </a:bodyPr>
          <a:lstStyle/>
          <a:p>
            <a:r>
              <a:rPr lang="fi-FI" sz="3100" b="1" dirty="0" smtClean="0">
                <a:latin typeface="Baskerville Old Face" panose="02020602080505020303" pitchFamily="18" charset="0"/>
              </a:rPr>
              <a:t>Kokemusasiantuntijakoulutuksen merkitys kuntoutujalle</a:t>
            </a:r>
            <a:r>
              <a:rPr lang="fi-FI" sz="2800" b="1" dirty="0" smtClean="0"/>
              <a:t/>
            </a:r>
            <a:br>
              <a:rPr lang="fi-FI" sz="2800" b="1" dirty="0" smtClean="0"/>
            </a:br>
            <a:endParaRPr lang="fi-FI" sz="28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434666" y="1533525"/>
            <a:ext cx="8915400" cy="4351939"/>
          </a:xfrm>
        </p:spPr>
        <p:txBody>
          <a:bodyPr>
            <a:normAutofit/>
          </a:bodyPr>
          <a:lstStyle/>
          <a:p>
            <a:pPr marL="311150" marR="177800" indent="-285750" algn="just">
              <a:lnSpc>
                <a:spcPct val="120000"/>
              </a:lnSpc>
              <a:buClr>
                <a:srgbClr val="E78712"/>
              </a:buClr>
            </a:pPr>
            <a:r>
              <a:rPr lang="fi-FI" sz="2200" b="1" dirty="0">
                <a:solidFill>
                  <a:srgbClr val="000000"/>
                </a:solidFill>
                <a:latin typeface="Baskerville Old Face" panose="02020602080505020303" pitchFamily="18" charset="0"/>
                <a:ea typeface="Times New Roman"/>
                <a:cs typeface="Times New Roman"/>
              </a:rPr>
              <a:t>Koulutuksen käyminen ja sen tuoma elämänsisältö vaikuttivat suuresti kuntoutumiseen</a:t>
            </a:r>
          </a:p>
          <a:p>
            <a:pPr marL="368300" marR="177800" lvl="0" algn="just">
              <a:lnSpc>
                <a:spcPct val="120000"/>
              </a:lnSpc>
              <a:buClr>
                <a:srgbClr val="E78712"/>
              </a:buClr>
            </a:pPr>
            <a:r>
              <a:rPr lang="fi-FI" sz="2200" b="1" dirty="0">
                <a:solidFill>
                  <a:srgbClr val="000000"/>
                </a:solidFill>
                <a:latin typeface="Baskerville Old Face" panose="02020602080505020303" pitchFamily="18" charset="0"/>
                <a:ea typeface="Times New Roman"/>
                <a:cs typeface="Times New Roman"/>
              </a:rPr>
              <a:t>Koulutukseen hakeutumisen motivaationa oli halu auttaa toisia kuntoutujia, jakaa omaa kokemusta, vaikuttaa palveluihin ja ammattilaisten asenteisiin sekä olla mukana kehittämässä palveluita</a:t>
            </a:r>
          </a:p>
          <a:p>
            <a:pPr marL="368300" marR="177800" lvl="0" algn="just">
              <a:lnSpc>
                <a:spcPct val="120000"/>
              </a:lnSpc>
              <a:buClr>
                <a:srgbClr val="E78712"/>
              </a:buClr>
            </a:pPr>
            <a:r>
              <a:rPr lang="fi-FI" sz="2200" b="1" dirty="0">
                <a:solidFill>
                  <a:srgbClr val="000000"/>
                </a:solidFill>
                <a:latin typeface="Baskerville Old Face" panose="02020602080505020303" pitchFamily="18" charset="0"/>
                <a:ea typeface="Times New Roman"/>
                <a:cs typeface="Times New Roman"/>
              </a:rPr>
              <a:t>Oman kokemuksen jakamisen seurauksena itseymmärrys ja itsetunto paranivat ja luottamus itseen lisääntyi</a:t>
            </a:r>
          </a:p>
          <a:p>
            <a:pPr marL="368300" marR="177800" algn="just">
              <a:lnSpc>
                <a:spcPct val="120000"/>
              </a:lnSpc>
              <a:buClr>
                <a:srgbClr val="E78712"/>
              </a:buClr>
            </a:pPr>
            <a:r>
              <a:rPr lang="fi-FI" sz="2200" b="1" dirty="0" smtClean="0">
                <a:solidFill>
                  <a:srgbClr val="000000"/>
                </a:solidFill>
                <a:latin typeface="Baskerville Old Face" panose="02020602080505020303" pitchFamily="18" charset="0"/>
                <a:ea typeface="Times New Roman"/>
                <a:cs typeface="Times New Roman"/>
              </a:rPr>
              <a:t>Verkostoitumisen </a:t>
            </a:r>
            <a:r>
              <a:rPr lang="fi-FI" sz="2200" b="1" dirty="0">
                <a:solidFill>
                  <a:srgbClr val="000000"/>
                </a:solidFill>
                <a:latin typeface="Baskerville Old Face" panose="02020602080505020303" pitchFamily="18" charset="0"/>
                <a:ea typeface="Times New Roman"/>
                <a:cs typeface="Times New Roman"/>
              </a:rPr>
              <a:t>myötä syntyneet sosiaaliset suhteet koettiin yhtä merkittäviksi kuin </a:t>
            </a:r>
            <a:r>
              <a:rPr lang="fi-FI" sz="2200" b="1" dirty="0" smtClean="0">
                <a:solidFill>
                  <a:srgbClr val="000000"/>
                </a:solidFill>
                <a:latin typeface="Baskerville Old Face" panose="02020602080505020303" pitchFamily="18" charset="0"/>
                <a:ea typeface="Times New Roman"/>
                <a:cs typeface="Times New Roman"/>
              </a:rPr>
              <a:t>vertaistuki</a:t>
            </a:r>
            <a:endParaRPr lang="fi-FI" sz="2200" b="1" dirty="0">
              <a:solidFill>
                <a:srgbClr val="000000"/>
              </a:solidFill>
              <a:latin typeface="Baskerville Old Face" panose="02020602080505020303" pitchFamily="18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23900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318756" y="1485900"/>
            <a:ext cx="8915400" cy="4438382"/>
          </a:xfrm>
        </p:spPr>
        <p:txBody>
          <a:bodyPr/>
          <a:lstStyle/>
          <a:p>
            <a:pPr algn="just"/>
            <a:r>
              <a:rPr lang="fi-FI" sz="2200" b="1" dirty="0">
                <a:solidFill>
                  <a:srgbClr val="000000"/>
                </a:solidFill>
                <a:latin typeface="Baskerville Old Face" panose="02020602080505020303" pitchFamily="18" charset="0"/>
              </a:rPr>
              <a:t>Kokemusasiantuntijatyö toi merkittävää osallisuutta ja toimijuutta elämään sekä yhteiskuntaan kuulumisen tunnetta</a:t>
            </a:r>
          </a:p>
          <a:p>
            <a:pPr marL="0" indent="0" algn="just">
              <a:buNone/>
            </a:pPr>
            <a:endParaRPr lang="fi-FI" sz="2200" b="1" i="1" dirty="0">
              <a:solidFill>
                <a:srgbClr val="000000"/>
              </a:solidFill>
              <a:latin typeface="Baskerville Old Face" panose="02020602080505020303" pitchFamily="18" charset="0"/>
            </a:endParaRPr>
          </a:p>
          <a:p>
            <a:pPr marL="400050" lvl="1" indent="0" algn="just">
              <a:buNone/>
            </a:pPr>
            <a:r>
              <a:rPr lang="fi-FI" sz="2000" i="1" dirty="0">
                <a:solidFill>
                  <a:srgbClr val="000000"/>
                </a:solidFill>
                <a:latin typeface="Baskerville Old Face" panose="02020602080505020303" pitchFamily="18" charset="0"/>
              </a:rPr>
              <a:t>“Pystytään osallistumaan työryhmiin ammattilaisten rinnalla...se on ihan mahtavaa, kun saa sitä työntekijän roolia. </a:t>
            </a:r>
            <a:r>
              <a:rPr lang="fi-FI" sz="2000" i="1" dirty="0" err="1">
                <a:solidFill>
                  <a:srgbClr val="000000"/>
                </a:solidFill>
                <a:latin typeface="Baskerville Old Face" panose="02020602080505020303" pitchFamily="18" charset="0"/>
              </a:rPr>
              <a:t>Tää</a:t>
            </a:r>
            <a:r>
              <a:rPr lang="fi-FI" sz="2000" i="1" dirty="0">
                <a:solidFill>
                  <a:srgbClr val="000000"/>
                </a:solidFill>
                <a:latin typeface="Baskerville Old Face" panose="02020602080505020303" pitchFamily="18" charset="0"/>
              </a:rPr>
              <a:t> on sitä </a:t>
            </a:r>
            <a:r>
              <a:rPr lang="fi-FI" sz="2000" i="1" dirty="0" err="1">
                <a:solidFill>
                  <a:srgbClr val="000000"/>
                </a:solidFill>
                <a:latin typeface="Baskerville Old Face" panose="02020602080505020303" pitchFamily="18" charset="0"/>
              </a:rPr>
              <a:t>mun</a:t>
            </a:r>
            <a:r>
              <a:rPr lang="fi-FI" sz="2000" i="1" dirty="0">
                <a:solidFill>
                  <a:srgbClr val="000000"/>
                </a:solidFill>
                <a:latin typeface="Baskerville Old Face" panose="02020602080505020303" pitchFamily="18" charset="0"/>
              </a:rPr>
              <a:t> työtä tällä hetkellä. Siinä tulee otettua vakavasti, jos mää kerron </a:t>
            </a:r>
            <a:r>
              <a:rPr lang="fi-FI" sz="2000" i="1" dirty="0" err="1">
                <a:solidFill>
                  <a:srgbClr val="000000"/>
                </a:solidFill>
                <a:latin typeface="Baskerville Old Face" panose="02020602080505020303" pitchFamily="18" charset="0"/>
              </a:rPr>
              <a:t>jonku</a:t>
            </a:r>
            <a:r>
              <a:rPr lang="fi-FI" sz="2000" i="1" dirty="0">
                <a:solidFill>
                  <a:srgbClr val="000000"/>
                </a:solidFill>
                <a:latin typeface="Baskerville Old Face" panose="02020602080505020303" pitchFamily="18" charset="0"/>
              </a:rPr>
              <a:t> oman kokemuksen liittyen </a:t>
            </a:r>
            <a:r>
              <a:rPr lang="fi-FI" sz="2000" i="1" dirty="0" err="1">
                <a:solidFill>
                  <a:srgbClr val="000000"/>
                </a:solidFill>
                <a:latin typeface="Baskerville Old Face" panose="02020602080505020303" pitchFamily="18" charset="0"/>
              </a:rPr>
              <a:t>mun</a:t>
            </a:r>
            <a:r>
              <a:rPr lang="fi-FI" sz="2000" i="1" dirty="0">
                <a:solidFill>
                  <a:srgbClr val="000000"/>
                </a:solidFill>
                <a:latin typeface="Baskerville Old Face" panose="02020602080505020303" pitchFamily="18" charset="0"/>
              </a:rPr>
              <a:t> juttuihin, niin se otetaan kiinnostuksella ja kunnioituksella vastaan. Kukaan ei ajattele, että mitä tuo potilas tulee tänne heilumaan, me niinkö osallistutaan yhteiskunnassa.” </a:t>
            </a:r>
            <a:r>
              <a:rPr lang="fi-FI" sz="2000" b="1" i="1" dirty="0">
                <a:solidFill>
                  <a:srgbClr val="404040"/>
                </a:solidFill>
                <a:latin typeface="Baskerville Old Face" panose="02020602080505020303" pitchFamily="18" charset="0"/>
              </a:rPr>
              <a:t> </a:t>
            </a:r>
            <a:endParaRPr lang="fi-FI" sz="2000" b="1" dirty="0">
              <a:latin typeface="Baskerville Old Face" panose="02020602080505020303" pitchFamily="18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95008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89212" y="503499"/>
            <a:ext cx="8915401" cy="650898"/>
          </a:xfrm>
        </p:spPr>
        <p:txBody>
          <a:bodyPr>
            <a:normAutofit/>
          </a:bodyPr>
          <a:lstStyle/>
          <a:p>
            <a:r>
              <a:rPr lang="fi-FI" sz="2800" b="1" dirty="0">
                <a:latin typeface="Baskerville Old Face" panose="02020602080505020303" pitchFamily="18" charset="0"/>
              </a:rPr>
              <a:t>Johtopäätöksiä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89212" y="1192193"/>
            <a:ext cx="8915400" cy="5162308"/>
          </a:xfrm>
        </p:spPr>
        <p:txBody>
          <a:bodyPr>
            <a:normAutofit fontScale="25000" lnSpcReduction="20000"/>
          </a:bodyPr>
          <a:lstStyle/>
          <a:p>
            <a:pPr marL="0" marR="177800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fi-FI" sz="8800" b="1" dirty="0">
                <a:solidFill>
                  <a:srgbClr val="000000"/>
                </a:solidFill>
                <a:latin typeface="Baskerville Old Face" panose="02020602080505020303"/>
              </a:rPr>
              <a:t>Ihminen on perusolemukseltaan sosiaalinen ja </a:t>
            </a:r>
            <a:r>
              <a:rPr lang="fi-FI" sz="8800" b="1" dirty="0" smtClean="0">
                <a:solidFill>
                  <a:srgbClr val="000000"/>
                </a:solidFill>
                <a:latin typeface="Baskerville Old Face" panose="02020602080505020303"/>
              </a:rPr>
              <a:t>hän pyrkii </a:t>
            </a:r>
            <a:r>
              <a:rPr lang="fi-FI" sz="8800" b="1" dirty="0">
                <a:solidFill>
                  <a:srgbClr val="000000"/>
                </a:solidFill>
                <a:latin typeface="Baskerville Old Face" panose="02020602080505020303"/>
              </a:rPr>
              <a:t>sosiaaliseen toimintaan sosiaalisen toimintakyvyn </a:t>
            </a:r>
            <a:r>
              <a:rPr lang="fi-FI" sz="8800" b="1" dirty="0" smtClean="0">
                <a:solidFill>
                  <a:srgbClr val="000000"/>
                </a:solidFill>
                <a:latin typeface="Baskerville Old Face" panose="02020602080505020303"/>
              </a:rPr>
              <a:t>kautta</a:t>
            </a:r>
            <a:endParaRPr lang="fi-FI" sz="8000" b="1" dirty="0">
              <a:solidFill>
                <a:srgbClr val="000000"/>
              </a:solidFill>
              <a:latin typeface="Baskerville Old Face" panose="02020602080505020303"/>
            </a:endParaRPr>
          </a:p>
          <a:p>
            <a:pPr marR="177800" algn="just" fontAlgn="base">
              <a:lnSpc>
                <a:spcPct val="170000"/>
              </a:lnSpc>
              <a:spcBef>
                <a:spcPts val="0"/>
              </a:spcBef>
            </a:pPr>
            <a:r>
              <a:rPr lang="fi-FI" sz="8800" b="1" dirty="0">
                <a:solidFill>
                  <a:srgbClr val="000000"/>
                </a:solidFill>
                <a:latin typeface="Baskerville Old Face" panose="02020602080505020303"/>
              </a:rPr>
              <a:t>Ihmisellä on tarve olla osa yhteisöä ja toimia </a:t>
            </a:r>
            <a:r>
              <a:rPr lang="fi-FI" sz="8800" b="1" dirty="0" smtClean="0">
                <a:solidFill>
                  <a:srgbClr val="000000"/>
                </a:solidFill>
                <a:latin typeface="Baskerville Old Face" panose="02020602080505020303"/>
              </a:rPr>
              <a:t>yhteiskunnassa</a:t>
            </a:r>
            <a:endParaRPr lang="fi-FI" sz="8800" b="1" dirty="0">
              <a:solidFill>
                <a:srgbClr val="000000"/>
              </a:solidFill>
              <a:latin typeface="Baskerville Old Face" panose="02020602080505020303"/>
            </a:endParaRPr>
          </a:p>
          <a:p>
            <a:pPr marL="400050" marR="177800" lvl="1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fi-FI" sz="8000" i="1" dirty="0">
                <a:solidFill>
                  <a:schemeClr val="tx1"/>
                </a:solidFill>
                <a:latin typeface="Baskerville Old Face" panose="02020602080505020303"/>
              </a:rPr>
              <a:t>”Mennään kuntoutukseen että se on sit joku </a:t>
            </a:r>
            <a:r>
              <a:rPr lang="fi-FI" sz="8000" i="1" dirty="0" err="1">
                <a:solidFill>
                  <a:schemeClr val="tx1"/>
                </a:solidFill>
                <a:latin typeface="Baskerville Old Face" panose="02020602080505020303"/>
              </a:rPr>
              <a:t>semmonen</a:t>
            </a:r>
            <a:r>
              <a:rPr lang="fi-FI" sz="8000" i="1" dirty="0">
                <a:solidFill>
                  <a:schemeClr val="tx1"/>
                </a:solidFill>
                <a:latin typeface="Baskerville Old Face" panose="02020602080505020303"/>
              </a:rPr>
              <a:t> erillinen kupla yhteiskunnasta joka sit pyörii siellä ja siitä pitäisi </a:t>
            </a:r>
            <a:r>
              <a:rPr lang="fi-FI" sz="8000" i="1" dirty="0" err="1">
                <a:solidFill>
                  <a:schemeClr val="tx1"/>
                </a:solidFill>
                <a:latin typeface="Baskerville Old Face" panose="02020602080505020303"/>
              </a:rPr>
              <a:t>sitte</a:t>
            </a:r>
            <a:r>
              <a:rPr lang="fi-FI" sz="8000" i="1" dirty="0">
                <a:solidFill>
                  <a:schemeClr val="tx1"/>
                </a:solidFill>
                <a:latin typeface="Baskerville Old Face" panose="02020602080505020303"/>
              </a:rPr>
              <a:t> jotenkin pompata takasin vaan, että jotenkin </a:t>
            </a:r>
            <a:r>
              <a:rPr lang="fi-FI" sz="8000" i="1" dirty="0" err="1">
                <a:solidFill>
                  <a:schemeClr val="tx1"/>
                </a:solidFill>
                <a:latin typeface="Baskerville Old Face" panose="02020602080505020303"/>
              </a:rPr>
              <a:t>pysyttäis</a:t>
            </a:r>
            <a:r>
              <a:rPr lang="fi-FI" sz="8000" i="1" dirty="0">
                <a:solidFill>
                  <a:schemeClr val="tx1"/>
                </a:solidFill>
                <a:latin typeface="Baskerville Old Face" panose="02020602080505020303"/>
              </a:rPr>
              <a:t> jatkuvasti jollain napanuoralla kiinni siinä että mitä tapahtuu ulkopuolella</a:t>
            </a:r>
            <a:r>
              <a:rPr lang="fi-FI" sz="8000" b="1" i="1" dirty="0">
                <a:solidFill>
                  <a:schemeClr val="tx1"/>
                </a:solidFill>
                <a:latin typeface="Baskerville Old Face" panose="02020602080505020303"/>
              </a:rPr>
              <a:t>.” </a:t>
            </a:r>
            <a:endParaRPr lang="fi-FI" sz="8000" b="1" i="1" dirty="0" smtClean="0">
              <a:solidFill>
                <a:schemeClr val="tx1"/>
              </a:solidFill>
              <a:latin typeface="Baskerville Old Face" panose="02020602080505020303"/>
            </a:endParaRPr>
          </a:p>
          <a:p>
            <a:pPr marL="400050" marR="177800" lvl="1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endParaRPr lang="fi-FI" sz="8000" b="1" i="1" dirty="0">
              <a:solidFill>
                <a:schemeClr val="tx1"/>
              </a:solidFill>
              <a:latin typeface="Baskerville Old Face" panose="02020602080505020303"/>
            </a:endParaRPr>
          </a:p>
          <a:p>
            <a:pPr marR="177800" fontAlgn="base">
              <a:lnSpc>
                <a:spcPct val="120000"/>
              </a:lnSpc>
              <a:spcBef>
                <a:spcPts val="0"/>
              </a:spcBef>
            </a:pPr>
            <a:r>
              <a:rPr lang="fi-FI" sz="8800" b="1" dirty="0" smtClean="0">
                <a:solidFill>
                  <a:schemeClr val="tx1"/>
                </a:solidFill>
                <a:latin typeface="Baskerville Old Face" panose="02020602080505020303"/>
              </a:rPr>
              <a:t>Kuntoutuakseen </a:t>
            </a:r>
            <a:r>
              <a:rPr lang="fi-FI" sz="8800" b="1" dirty="0">
                <a:solidFill>
                  <a:schemeClr val="tx1"/>
                </a:solidFill>
                <a:latin typeface="Baskerville Old Face" panose="02020602080505020303"/>
              </a:rPr>
              <a:t>ihminen tarvitsee yksilöllistä ja kokonaisvaltaista kohtaamista, muita ihmisiä kokeakseen osallisuutta ja saavuttaakseen toimijuutta sekä kykyä toimia yhteiskunnassa </a:t>
            </a:r>
          </a:p>
          <a:p>
            <a:pPr marL="400050" marR="177800" lvl="1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fi-FI" sz="8000" i="1" dirty="0" smtClean="0">
                <a:solidFill>
                  <a:schemeClr val="tx1"/>
                </a:solidFill>
                <a:latin typeface="Baskerville Old Face" panose="02020602080505020303"/>
              </a:rPr>
              <a:t>”kyse </a:t>
            </a:r>
            <a:r>
              <a:rPr lang="fi-FI" sz="8000" i="1" dirty="0">
                <a:solidFill>
                  <a:schemeClr val="tx1"/>
                </a:solidFill>
                <a:latin typeface="Baskerville Old Face" panose="02020602080505020303"/>
              </a:rPr>
              <a:t>ei ole siitä tuen määrästä vaan </a:t>
            </a:r>
            <a:r>
              <a:rPr lang="fi-FI" sz="8000" i="1" dirty="0" smtClean="0">
                <a:solidFill>
                  <a:schemeClr val="tx1"/>
                </a:solidFill>
                <a:latin typeface="Baskerville Old Face" panose="02020602080505020303"/>
              </a:rPr>
              <a:t>siitä </a:t>
            </a:r>
            <a:r>
              <a:rPr lang="fi-FI" sz="8000" i="1" dirty="0">
                <a:solidFill>
                  <a:schemeClr val="tx1"/>
                </a:solidFill>
                <a:latin typeface="Baskerville Old Face" panose="02020602080505020303"/>
              </a:rPr>
              <a:t>että minkälaista yksilöllisempää se </a:t>
            </a:r>
            <a:r>
              <a:rPr lang="fi-FI" sz="8000" i="1" dirty="0" err="1">
                <a:solidFill>
                  <a:schemeClr val="tx1"/>
                </a:solidFill>
                <a:latin typeface="Baskerville Old Face" panose="02020602080505020303"/>
              </a:rPr>
              <a:t>olis</a:t>
            </a:r>
            <a:r>
              <a:rPr lang="fi-FI" sz="8000" i="1" dirty="0">
                <a:solidFill>
                  <a:schemeClr val="tx1"/>
                </a:solidFill>
                <a:latin typeface="Baskerville Old Face" panose="02020602080505020303"/>
              </a:rPr>
              <a:t>… </a:t>
            </a:r>
            <a:r>
              <a:rPr lang="fi-FI" sz="8000" i="1" dirty="0" err="1" smtClean="0">
                <a:solidFill>
                  <a:schemeClr val="tx1"/>
                </a:solidFill>
                <a:latin typeface="Baskerville Old Face" panose="02020602080505020303"/>
              </a:rPr>
              <a:t>osaittais</a:t>
            </a:r>
            <a:r>
              <a:rPr lang="fi-FI" sz="8000" i="1" dirty="0">
                <a:solidFill>
                  <a:schemeClr val="tx1"/>
                </a:solidFill>
                <a:latin typeface="Baskerville Old Face" panose="02020602080505020303"/>
              </a:rPr>
              <a:t> </a:t>
            </a:r>
            <a:r>
              <a:rPr lang="fi-FI" sz="8000" i="1" dirty="0" smtClean="0">
                <a:solidFill>
                  <a:schemeClr val="tx1"/>
                </a:solidFill>
                <a:latin typeface="Baskerville Old Face" panose="02020602080505020303"/>
              </a:rPr>
              <a:t>huomioida </a:t>
            </a:r>
            <a:r>
              <a:rPr lang="fi-FI" sz="8000" i="1" dirty="0">
                <a:solidFill>
                  <a:schemeClr val="tx1"/>
                </a:solidFill>
                <a:latin typeface="Baskerville Old Face" panose="02020602080505020303"/>
              </a:rPr>
              <a:t>ihmiset </a:t>
            </a:r>
            <a:r>
              <a:rPr lang="fi-FI" sz="8000" i="1" dirty="0" err="1">
                <a:solidFill>
                  <a:schemeClr val="tx1"/>
                </a:solidFill>
                <a:latin typeface="Baskerville Old Face" panose="02020602080505020303"/>
              </a:rPr>
              <a:t>niinku</a:t>
            </a:r>
            <a:r>
              <a:rPr lang="fi-FI" sz="8000" i="1" dirty="0">
                <a:solidFill>
                  <a:schemeClr val="tx1"/>
                </a:solidFill>
                <a:latin typeface="Baskerville Old Face" panose="02020602080505020303"/>
              </a:rPr>
              <a:t> </a:t>
            </a:r>
            <a:r>
              <a:rPr lang="fi-FI" sz="8000" i="1" dirty="0" err="1" smtClean="0">
                <a:solidFill>
                  <a:schemeClr val="tx1"/>
                </a:solidFill>
                <a:latin typeface="Baskerville Old Face" panose="02020602080505020303"/>
              </a:rPr>
              <a:t>yksilönä…niinku</a:t>
            </a:r>
            <a:r>
              <a:rPr lang="fi-FI" sz="8000" i="1" dirty="0" smtClean="0">
                <a:solidFill>
                  <a:schemeClr val="tx1"/>
                </a:solidFill>
                <a:latin typeface="Baskerville Old Face" panose="02020602080505020303"/>
              </a:rPr>
              <a:t> </a:t>
            </a:r>
            <a:r>
              <a:rPr lang="fi-FI" sz="8000" i="1" dirty="0">
                <a:solidFill>
                  <a:schemeClr val="tx1"/>
                </a:solidFill>
                <a:latin typeface="Baskerville Old Face" panose="02020602080505020303"/>
              </a:rPr>
              <a:t>ihmisen tosi tarkka </a:t>
            </a:r>
            <a:r>
              <a:rPr lang="fi-FI" sz="8000" i="1" dirty="0" smtClean="0">
                <a:solidFill>
                  <a:schemeClr val="tx1"/>
                </a:solidFill>
                <a:latin typeface="Baskerville Old Face" panose="02020602080505020303"/>
              </a:rPr>
              <a:t>kuuleminen…sen </a:t>
            </a:r>
            <a:r>
              <a:rPr lang="fi-FI" sz="8000" i="1" dirty="0">
                <a:solidFill>
                  <a:schemeClr val="tx1"/>
                </a:solidFill>
                <a:latin typeface="Baskerville Old Face" panose="02020602080505020303"/>
              </a:rPr>
              <a:t>asian kuuleminen vaikkei </a:t>
            </a:r>
            <a:r>
              <a:rPr lang="fi-FI" sz="8000" i="1" dirty="0" err="1">
                <a:solidFill>
                  <a:schemeClr val="tx1"/>
                </a:solidFill>
                <a:latin typeface="Baskerville Old Face" panose="02020602080505020303"/>
              </a:rPr>
              <a:t>ois</a:t>
            </a:r>
            <a:r>
              <a:rPr lang="fi-FI" sz="8000" i="1" dirty="0">
                <a:solidFill>
                  <a:schemeClr val="tx1"/>
                </a:solidFill>
                <a:latin typeface="Baskerville Old Face" panose="02020602080505020303"/>
              </a:rPr>
              <a:t> yhtään </a:t>
            </a:r>
            <a:r>
              <a:rPr lang="fi-FI" sz="8000" i="1" dirty="0" err="1">
                <a:solidFill>
                  <a:schemeClr val="tx1"/>
                </a:solidFill>
                <a:latin typeface="Baskerville Old Face" panose="02020602080505020303"/>
              </a:rPr>
              <a:t>mahollisuutta</a:t>
            </a:r>
            <a:r>
              <a:rPr lang="fi-FI" sz="8000" i="1" dirty="0">
                <a:solidFill>
                  <a:schemeClr val="tx1"/>
                </a:solidFill>
                <a:latin typeface="Baskerville Old Face" panose="02020602080505020303"/>
              </a:rPr>
              <a:t> toteuttaa… Se on </a:t>
            </a:r>
            <a:r>
              <a:rPr lang="fi-FI" sz="8000" i="1" dirty="0" err="1">
                <a:solidFill>
                  <a:schemeClr val="tx1"/>
                </a:solidFill>
                <a:latin typeface="Baskerville Old Face" panose="02020602080505020303"/>
              </a:rPr>
              <a:t>mun</a:t>
            </a:r>
            <a:r>
              <a:rPr lang="fi-FI" sz="8000" i="1" dirty="0">
                <a:solidFill>
                  <a:schemeClr val="tx1"/>
                </a:solidFill>
                <a:latin typeface="Baskerville Old Face" panose="02020602080505020303"/>
              </a:rPr>
              <a:t> mielestä </a:t>
            </a:r>
            <a:r>
              <a:rPr lang="fi-FI" sz="8000" i="1" dirty="0" err="1">
                <a:solidFill>
                  <a:schemeClr val="tx1"/>
                </a:solidFill>
                <a:latin typeface="Baskerville Old Face" panose="02020602080505020303"/>
              </a:rPr>
              <a:t>tärkeetä</a:t>
            </a:r>
            <a:r>
              <a:rPr lang="fi-FI" sz="8000" i="1" dirty="0">
                <a:solidFill>
                  <a:schemeClr val="tx1"/>
                </a:solidFill>
                <a:latin typeface="Baskerville Old Face" panose="02020602080505020303"/>
              </a:rPr>
              <a:t>.” </a:t>
            </a:r>
          </a:p>
          <a:p>
            <a:pPr marL="0" indent="0">
              <a:lnSpc>
                <a:spcPct val="170000"/>
              </a:lnSpc>
              <a:buNone/>
            </a:pPr>
            <a:endParaRPr lang="fi-FI" sz="4200" dirty="0">
              <a:latin typeface="Baskerville Old Face" panose="02020602080505020303"/>
            </a:endParaRPr>
          </a:p>
          <a:p>
            <a:pPr marL="0" marR="177800" indent="0" algn="just" fontAlgn="base">
              <a:lnSpc>
                <a:spcPct val="160000"/>
              </a:lnSpc>
              <a:spcBef>
                <a:spcPts val="0"/>
              </a:spcBef>
              <a:buNone/>
            </a:pPr>
            <a:endParaRPr lang="fi-FI" sz="1900" b="1" dirty="0">
              <a:solidFill>
                <a:srgbClr val="000000"/>
              </a:solidFill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endParaRPr lang="fi-FI" sz="2000" dirty="0"/>
          </a:p>
          <a:p>
            <a:pPr marL="0" marR="177800" indent="0" algn="just" fontAlgn="base">
              <a:lnSpc>
                <a:spcPct val="160000"/>
              </a:lnSpc>
              <a:spcBef>
                <a:spcPts val="0"/>
              </a:spcBef>
              <a:buNone/>
            </a:pPr>
            <a:endParaRPr lang="fi-FI" sz="1900" b="1" dirty="0">
              <a:solidFill>
                <a:srgbClr val="000000"/>
              </a:solidFill>
              <a:latin typeface="Baskerville Old Face" panose="02020602080505020303" pitchFamily="18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87380690"/>
      </p:ext>
    </p:extLst>
  </p:cSld>
  <p:clrMapOvr>
    <a:masterClrMapping/>
  </p:clrMapOvr>
</p:sld>
</file>

<file path=ppt/theme/theme1.xml><?xml version="1.0" encoding="utf-8"?>
<a:theme xmlns:a="http://schemas.openxmlformats.org/drawingml/2006/main" name="Kiehkura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502</TotalTime>
  <Words>780</Words>
  <Application>Microsoft Office PowerPoint</Application>
  <PresentationFormat>Laajakuva</PresentationFormat>
  <Paragraphs>95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20" baseType="lpstr">
      <vt:lpstr>Aparajita</vt:lpstr>
      <vt:lpstr>Arial</vt:lpstr>
      <vt:lpstr>Baskerville Old Face</vt:lpstr>
      <vt:lpstr>Century Gothic</vt:lpstr>
      <vt:lpstr>Times New Roman</vt:lpstr>
      <vt:lpstr>Wingdings 3</vt:lpstr>
      <vt:lpstr>Kiehkura</vt:lpstr>
      <vt:lpstr>             “Pidettäis napanuoralla kiinni yhteiskunnassa”   SOSIAALISEN MERKITYS  KUNTOUTUMISESSA </vt:lpstr>
      <vt:lpstr>Tutkimusmenetelmä, tutkimuskysymys ja aineisto</vt:lpstr>
      <vt:lpstr>Sosiaalisen osa-alueille tuloksissa annetut merkitykset    </vt:lpstr>
      <vt:lpstr>Poimintoja tutkimustuloksista</vt:lpstr>
      <vt:lpstr>PowerPoint-esitys</vt:lpstr>
      <vt:lpstr>PowerPoint-esitys</vt:lpstr>
      <vt:lpstr>Kokemusasiantuntijakoulutuksen merkitys kuntoutujalle </vt:lpstr>
      <vt:lpstr>PowerPoint-esitys</vt:lpstr>
      <vt:lpstr>Johtopäätöksiä</vt:lpstr>
      <vt:lpstr>PowerPoint-esitys</vt:lpstr>
      <vt:lpstr>Tutkimuksen anti sosiaalityölle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“Pidettäis napanuoralla kiinni yhteiskunnassa”   S0SIAALISEN MERKITYS KUNTOUTUMISESSA</dc:title>
  <dc:creator>Heikki Laurila</dc:creator>
  <cp:lastModifiedBy>AutoBVT</cp:lastModifiedBy>
  <cp:revision>107</cp:revision>
  <dcterms:created xsi:type="dcterms:W3CDTF">2018-03-03T07:00:18Z</dcterms:created>
  <dcterms:modified xsi:type="dcterms:W3CDTF">2018-03-19T06:52:43Z</dcterms:modified>
</cp:coreProperties>
</file>